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anrope Light"/>
      <p:regular r:id="rId37"/>
      <p:bold r:id="rId38"/>
    </p:embeddedFont>
    <p:embeddedFont>
      <p:font typeface="Caveat"/>
      <p:regular r:id="rId39"/>
      <p:bold r:id="rId40"/>
    </p:embeddedFont>
    <p:embeddedFont>
      <p:font typeface="Manrope"/>
      <p:regular r:id="rId41"/>
      <p:bold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E4AC30-4CBC-4230-8302-9CEEE0F86B3A}">
  <a:tblStyle styleId="{06E4AC30-4CBC-4230-8302-9CEEE0F86B3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39" Type="http://schemas.openxmlformats.org/officeDocument/2006/relationships/font" Target="fonts/Caveat-regular.fntdata"/><Relationship Id="rId18" Type="http://schemas.openxmlformats.org/officeDocument/2006/relationships/slide" Target="slides/slide12.xml"/><Relationship Id="rId42" Type="http://schemas.openxmlformats.org/officeDocument/2006/relationships/font" Target="fonts/Manrope-bold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7" Type="http://schemas.openxmlformats.org/officeDocument/2006/relationships/customXml" Target="../customXml/item3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font" Target="fonts/Caveat-bold.fntdata"/><Relationship Id="rId24" Type="http://schemas.openxmlformats.org/officeDocument/2006/relationships/slide" Target="slides/slide18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font" Target="fonts/ManropeLight-regular.fntdata"/><Relationship Id="rId45" Type="http://schemas.openxmlformats.org/officeDocument/2006/relationships/customXml" Target="../customXml/item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44" Type="http://schemas.openxmlformats.org/officeDocument/2006/relationships/font" Target="fonts/Comfortaa-bold.fntdata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font" Target="fonts/ManropeLight-bold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4.xml"/><Relationship Id="rId41" Type="http://schemas.openxmlformats.org/officeDocument/2006/relationships/font" Target="fonts/Manrop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a1947cc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a1947cc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275cc41e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275cc41e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aafee1d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aafee1d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aafee1d1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aafee1d1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a1947cc1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a1947cc1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275cc41e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275cc41e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100% vinculada con la protección de la biodiversidad y la gestión ambiental en España.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●"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Impacto en la gestión ambiental: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acelera la capacidad de actuación de administraciones y centros de investigación.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mejora el cumplimiento de normas ambientales.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refuerzan estrategias de conservación y sostenibilidad.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Char char="●"/>
            </a:pPr>
            <a:r>
              <a:rPr lang="es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Sostenibilidad como propósito</a:t>
            </a: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Es un ejemplo de cómo la IA se aplica para apoyar un proceso que tiene impacto positivo en el medio ambiente.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aafee1d1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aafee1d1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Escalabilidad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aafee1d1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aafee1d1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100"/>
              <a:buFont typeface="Manrope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aafee1d1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aafee1d1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abfeeb62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6abfeeb62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abfeeb62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abfeeb62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a1947cc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a1947cc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abfeeb62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6abfeeb6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100"/>
              <a:buFont typeface="Manrope"/>
              <a:buChar char="●"/>
            </a:pPr>
            <a:r>
              <a:rPr lang="es"/>
              <a:t>Ver periódico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abfeeb62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abfeeb62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100"/>
              <a:buFont typeface="Manrope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275cc41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6275cc41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abfeeb62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abfeeb62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IA no va a sustituir el trabajo humano. </a:t>
            </a:r>
            <a:r>
              <a:rPr b="1"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 a potenciarlo, </a:t>
            </a:r>
            <a:r>
              <a:rPr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 se implementa con propósito y pensada para escalar</a:t>
            </a:r>
            <a:r>
              <a:rPr lang="es" sz="1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Equipo de Akkodis, ¿</a:t>
            </a:r>
            <a:r>
              <a:rPr b="1"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crecemos juntos</a:t>
            </a:r>
            <a:r>
              <a:rPr lang="es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?</a:t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6abfeeb62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6abfeeb62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abfeeb62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6abfeeb62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ab3d495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ab3d495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a8063520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a806352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275cc41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6275cc41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275cc41e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6275cc41e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a1947cc1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a1947cc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6a1947cc1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6a1947cc1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a1947cc1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a1947cc1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a1947cc1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a1947cc1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aafee1d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aafee1d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a1947cc1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a1947cc1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a1947cc1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a1947cc1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afee1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aafee1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5.jp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Relationship Id="rId5" Type="http://schemas.openxmlformats.org/officeDocument/2006/relationships/image" Target="../media/image29.gif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9" Type="http://schemas.openxmlformats.org/officeDocument/2006/relationships/image" Target="../media/image32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jl@mottum.io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11" Type="http://schemas.openxmlformats.org/officeDocument/2006/relationships/image" Target="../media/image1.png"/><Relationship Id="rId10" Type="http://schemas.openxmlformats.org/officeDocument/2006/relationships/image" Target="../media/image3.jp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10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D0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40300" y="2986525"/>
            <a:ext cx="14010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25 de </a:t>
            </a:r>
            <a:r>
              <a:rPr lang="es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Junio 2025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40300" y="1644475"/>
            <a:ext cx="75852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Alerta BOE</a:t>
            </a:r>
            <a:r>
              <a:rPr lang="es" sz="3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3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Manrope Light"/>
                <a:ea typeface="Manrope Light"/>
                <a:cs typeface="Manrope Light"/>
                <a:sym typeface="Manrope Light"/>
              </a:rPr>
              <a:t>Agente aut</a:t>
            </a:r>
            <a:r>
              <a:rPr lang="es" sz="1600">
                <a:solidFill>
                  <a:schemeClr val="lt1"/>
                </a:solidFill>
                <a:latin typeface="Manrope Light"/>
                <a:ea typeface="Manrope Light"/>
                <a:cs typeface="Manrope Light"/>
                <a:sym typeface="Manrope Light"/>
              </a:rPr>
              <a:t>ónomo para detectar cambios en el Boletín Oficial del Estado</a:t>
            </a:r>
            <a:endParaRPr sz="1600">
              <a:solidFill>
                <a:schemeClr val="lt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6" name="Google Shape;56;p13" title="Logo Mottum transp claro-4000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0" y="477300"/>
            <a:ext cx="1425208" cy="53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8400" y="2812300"/>
            <a:ext cx="5984100" cy="33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 title="Captura de pantalla 2025-06-20 0921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06275"/>
            <a:ext cx="9143999" cy="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225" y="3645537"/>
            <a:ext cx="2028483" cy="24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4. El proceso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44" name="Google Shape;244;p22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1855900" y="512900"/>
            <a:ext cx="715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900"/>
          </a:p>
        </p:txBody>
      </p:sp>
      <p:cxnSp>
        <p:nvCxnSpPr>
          <p:cNvPr id="248" name="Google Shape;248;p22"/>
          <p:cNvCxnSpPr/>
          <p:nvPr/>
        </p:nvCxnSpPr>
        <p:spPr>
          <a:xfrm>
            <a:off x="1940575" y="1749325"/>
            <a:ext cx="187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22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6">
            <a:alphaModFix/>
          </a:blip>
          <a:srcRect b="21844" l="0" r="0" t="18811"/>
          <a:stretch/>
        </p:blipFill>
        <p:spPr>
          <a:xfrm>
            <a:off x="1137872" y="1548471"/>
            <a:ext cx="67692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7">
            <a:alphaModFix/>
          </a:blip>
          <a:srcRect b="3226" l="1920" r="2550" t="3802"/>
          <a:stretch/>
        </p:blipFill>
        <p:spPr>
          <a:xfrm>
            <a:off x="3992000" y="1473512"/>
            <a:ext cx="961876" cy="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1075" y="1397913"/>
            <a:ext cx="823676" cy="823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2"/>
          <p:cNvCxnSpPr/>
          <p:nvPr/>
        </p:nvCxnSpPr>
        <p:spPr>
          <a:xfrm>
            <a:off x="5191325" y="1749325"/>
            <a:ext cx="187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1138" y="3334500"/>
            <a:ext cx="401700" cy="4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881700" y="2175625"/>
            <a:ext cx="131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Agente automatizado</a:t>
            </a:r>
            <a:endParaRPr b="1" sz="1100"/>
          </a:p>
        </p:txBody>
      </p:sp>
      <p:sp>
        <p:nvSpPr>
          <p:cNvPr id="256" name="Google Shape;256;p22"/>
          <p:cNvSpPr txBox="1"/>
          <p:nvPr/>
        </p:nvSpPr>
        <p:spPr>
          <a:xfrm>
            <a:off x="3813988" y="2175625"/>
            <a:ext cx="1317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Lectura de BOEs</a:t>
            </a:r>
            <a:b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y generación de resumen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6883950" y="2200050"/>
            <a:ext cx="131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Notificación vía email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101525" y="487838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Solución: Alerta BOE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64" name="Google Shape;264;p23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3703850" y="2453400"/>
            <a:ext cx="1054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Gif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8" name="Google Shape;268;p23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4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925" y="1060888"/>
            <a:ext cx="6912900" cy="3551400"/>
          </a:xfrm>
          <a:prstGeom prst="roundRect">
            <a:avLst>
              <a:gd fmla="val 4605" name="adj"/>
            </a:avLst>
          </a:prstGeom>
          <a:noFill/>
          <a:ln>
            <a:noFill/>
          </a:ln>
          <a:effectLst>
            <a:outerShdw blurRad="128588" rotWithShape="0" algn="bl" dir="6300000" dist="95250">
              <a:srgbClr val="595959">
                <a:alpha val="62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01525" y="487838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Relevancia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6" name="Google Shape;276;p24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/>
          <p:nvPr/>
        </p:nvSpPr>
        <p:spPr>
          <a:xfrm>
            <a:off x="1427125" y="1757775"/>
            <a:ext cx="2673600" cy="12303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Monitoriza los boletines oficiales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5008525" y="1757775"/>
            <a:ext cx="2673600" cy="12303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Facilita el cumplimiento normativo y mejora la capacidad de respuesta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1427125" y="3129375"/>
            <a:ext cx="2673600" cy="12303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Empodera a los equipos técnicos y legales con información actualizada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5008525" y="3129375"/>
            <a:ext cx="2673600" cy="12303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información llega al usuario condensada de manera automática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360325" y="976700"/>
            <a:ext cx="8146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Transforma un proceso lento y manual en un flujo de información ágil, automatizado e integrado a procesos internos.</a:t>
            </a:r>
            <a:endParaRPr b="1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84" name="Google Shape;284;p24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Resultados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1627800" y="1817375"/>
            <a:ext cx="1621200" cy="14580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Reducción del tiempo </a:t>
            </a: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dedicado a la vigilancia normativa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3764975" y="1817375"/>
            <a:ext cx="1621200" cy="14580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Filtra y prioriza</a:t>
            </a: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los contenidos relevantes de manera </a:t>
            </a: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automática</a:t>
            </a:r>
            <a:endParaRPr b="1"/>
          </a:p>
        </p:txBody>
      </p:sp>
      <p:sp>
        <p:nvSpPr>
          <p:cNvPr id="297" name="Google Shape;297;p25"/>
          <p:cNvSpPr/>
          <p:nvPr/>
        </p:nvSpPr>
        <p:spPr>
          <a:xfrm>
            <a:off x="5902150" y="1817375"/>
            <a:ext cx="1621200" cy="1458000"/>
          </a:xfrm>
          <a:prstGeom prst="rect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Mejora en la trazabilidad </a:t>
            </a:r>
            <a:r>
              <a:rPr lang="es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y documentación del seguimiento normativo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109250" y="487850"/>
            <a:ext cx="6679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8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Sostenibilidad energ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ética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Green by AI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6232450" y="543800"/>
            <a:ext cx="433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900"/>
          </a:p>
        </p:txBody>
      </p:sp>
      <p:graphicFrame>
        <p:nvGraphicFramePr>
          <p:cNvPr id="308" name="Google Shape;308;p26"/>
          <p:cNvGraphicFramePr/>
          <p:nvPr/>
        </p:nvGraphicFramePr>
        <p:xfrm>
          <a:off x="1091638" y="16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{06E4AC30-4CBC-4230-8302-9CEEE0F86B3A}</a:tableStyleId>
              </a:tblPr>
              <a:tblGrid>
                <a:gridCol w="1019425"/>
                <a:gridCol w="38826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Enfoque</a:t>
                      </a:r>
                      <a:endParaRPr b="1" sz="1100">
                        <a:solidFill>
                          <a:schemeClr val="lt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Encaje</a:t>
                      </a:r>
                      <a:r>
                        <a:rPr b="1" lang="es" sz="1100">
                          <a:solidFill>
                            <a:schemeClr val="lt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 de la solución</a:t>
                      </a:r>
                      <a:endParaRPr b="1" sz="1100">
                        <a:solidFill>
                          <a:schemeClr val="lt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38761D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Green by AI</a:t>
                      </a:r>
                      <a:endParaRPr b="1" sz="1100">
                        <a:solidFill>
                          <a:srgbClr val="38761D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Fuerte: </a:t>
                      </a:r>
                      <a:endParaRPr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Caso de uso orientado a sostenibilidad, protección de biodiversidad. </a:t>
                      </a:r>
                      <a:endParaRPr b="1"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38761D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Green AI</a:t>
                      </a:r>
                      <a:endParaRPr b="1" sz="1100">
                        <a:solidFill>
                          <a:srgbClr val="38761D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Parcial: </a:t>
                      </a:r>
                      <a:endParaRPr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Buenas prácticas de eficiencia, elección de modelos más ligeros. </a:t>
                      </a:r>
                      <a:endParaRPr b="1"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rgbClr val="38761D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Green in AI</a:t>
                      </a:r>
                      <a:endParaRPr b="1" sz="1100">
                        <a:solidFill>
                          <a:srgbClr val="38761D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Parcial </a:t>
                      </a:r>
                      <a:endParaRPr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Uso de CodeCarbon, documentación transparente. </a:t>
                      </a:r>
                      <a:endParaRPr b="1" sz="11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9" name="Google Shape;309;p26" title="tecnologia-ver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31" y="2060847"/>
            <a:ext cx="342619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554000" y="1064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Principios éticos en IA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11" name="Google Shape;311;p26"/>
          <p:cNvGrpSpPr/>
          <p:nvPr/>
        </p:nvGrpSpPr>
        <p:grpSpPr>
          <a:xfrm>
            <a:off x="6002805" y="1353475"/>
            <a:ext cx="2020749" cy="1015003"/>
            <a:chOff x="6002805" y="1353475"/>
            <a:chExt cx="2020749" cy="1015003"/>
          </a:xfrm>
        </p:grpSpPr>
        <p:sp>
          <p:nvSpPr>
            <p:cNvPr id="312" name="Google Shape;312;p26"/>
            <p:cNvSpPr/>
            <p:nvPr/>
          </p:nvSpPr>
          <p:spPr>
            <a:xfrm flipH="1" rot="7301873">
              <a:off x="6110215" y="1840594"/>
              <a:ext cx="393873" cy="472302"/>
            </a:xfrm>
            <a:custGeom>
              <a:rect b="b" l="l" r="r" t="t"/>
              <a:pathLst>
                <a:path extrusionOk="0" h="28819" w="35453">
                  <a:moveTo>
                    <a:pt x="457" y="28820"/>
                  </a:moveTo>
                  <a:cubicBezTo>
                    <a:pt x="-997" y="20109"/>
                    <a:pt x="1875" y="9018"/>
                    <a:pt x="8941" y="3721"/>
                  </a:cubicBezTo>
                  <a:cubicBezTo>
                    <a:pt x="16063" y="-1618"/>
                    <a:pt x="26553" y="540"/>
                    <a:pt x="35454" y="54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3" name="Google Shape;313;p26"/>
            <p:cNvSpPr txBox="1"/>
            <p:nvPr/>
          </p:nvSpPr>
          <p:spPr>
            <a:xfrm>
              <a:off x="6235554" y="1353475"/>
              <a:ext cx="17880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Impacto positivo en la gestión ambiental</a:t>
              </a:r>
              <a:endParaRPr b="1" sz="18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6147305" y="2571750"/>
            <a:ext cx="2358544" cy="685778"/>
            <a:chOff x="6002805" y="2597100"/>
            <a:chExt cx="2358544" cy="685778"/>
          </a:xfrm>
        </p:grpSpPr>
        <p:sp>
          <p:nvSpPr>
            <p:cNvPr id="315" name="Google Shape;315;p26"/>
            <p:cNvSpPr txBox="1"/>
            <p:nvPr/>
          </p:nvSpPr>
          <p:spPr>
            <a:xfrm>
              <a:off x="6235549" y="2597100"/>
              <a:ext cx="21258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Small Language Model</a:t>
              </a:r>
              <a:endParaRPr b="1" sz="18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 flipH="1" rot="7301873">
              <a:off x="6110215" y="2754994"/>
              <a:ext cx="393873" cy="472302"/>
            </a:xfrm>
            <a:custGeom>
              <a:rect b="b" l="l" r="r" t="t"/>
              <a:pathLst>
                <a:path extrusionOk="0" h="28819" w="35453">
                  <a:moveTo>
                    <a:pt x="457" y="28820"/>
                  </a:moveTo>
                  <a:cubicBezTo>
                    <a:pt x="-997" y="20109"/>
                    <a:pt x="1875" y="9018"/>
                    <a:pt x="8941" y="3721"/>
                  </a:cubicBezTo>
                  <a:cubicBezTo>
                    <a:pt x="16063" y="-1618"/>
                    <a:pt x="26553" y="540"/>
                    <a:pt x="35454" y="54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17" name="Google Shape;317;p26"/>
          <p:cNvGrpSpPr/>
          <p:nvPr/>
        </p:nvGrpSpPr>
        <p:grpSpPr>
          <a:xfrm>
            <a:off x="6002805" y="3268275"/>
            <a:ext cx="2912620" cy="700403"/>
            <a:chOff x="6002805" y="3268275"/>
            <a:chExt cx="2912620" cy="700403"/>
          </a:xfrm>
        </p:grpSpPr>
        <p:sp>
          <p:nvSpPr>
            <p:cNvPr id="318" name="Google Shape;318;p26"/>
            <p:cNvSpPr txBox="1"/>
            <p:nvPr/>
          </p:nvSpPr>
          <p:spPr>
            <a:xfrm>
              <a:off x="6556825" y="3268275"/>
              <a:ext cx="23586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Emisión de 0,1 gramos CO2 por ejecución</a:t>
              </a:r>
              <a:endParaRPr b="1" sz="18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flipH="1" rot="7301873">
              <a:off x="6110215" y="3440794"/>
              <a:ext cx="393873" cy="472302"/>
            </a:xfrm>
            <a:custGeom>
              <a:rect b="b" l="l" r="r" t="t"/>
              <a:pathLst>
                <a:path extrusionOk="0" h="28819" w="35453">
                  <a:moveTo>
                    <a:pt x="457" y="28820"/>
                  </a:moveTo>
                  <a:cubicBezTo>
                    <a:pt x="-997" y="20109"/>
                    <a:pt x="1875" y="9018"/>
                    <a:pt x="8941" y="3721"/>
                  </a:cubicBezTo>
                  <a:cubicBezTo>
                    <a:pt x="16063" y="-1618"/>
                    <a:pt x="26553" y="540"/>
                    <a:pt x="35454" y="54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320" name="Google Shape;320;p26" title="Captura de pantalla 2025-06-20 0921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7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/>
          <p:nvPr/>
        </p:nvSpPr>
        <p:spPr>
          <a:xfrm>
            <a:off x="408075" y="1282800"/>
            <a:ext cx="1768500" cy="2742900"/>
          </a:xfrm>
          <a:prstGeom prst="roundRect">
            <a:avLst>
              <a:gd fmla="val 614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Manrope"/>
                <a:ea typeface="Manrope"/>
                <a:cs typeface="Manrope"/>
                <a:sym typeface="Manrope"/>
              </a:rPr>
              <a:t>Tipos de soluciones</a:t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Asistentes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Agentes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RAG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Agentes autónomos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Fine-tuning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1651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▢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Pequeños modelos de lenguaje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27" name="Google Shape;327;p27"/>
          <p:cNvGrpSpPr/>
          <p:nvPr/>
        </p:nvGrpSpPr>
        <p:grpSpPr>
          <a:xfrm>
            <a:off x="2493421" y="1496025"/>
            <a:ext cx="1339200" cy="1143666"/>
            <a:chOff x="189471" y="1585675"/>
            <a:chExt cx="1339200" cy="1143666"/>
          </a:xfrm>
        </p:grpSpPr>
        <p:sp>
          <p:nvSpPr>
            <p:cNvPr id="328" name="Google Shape;328;p27"/>
            <p:cNvSpPr txBox="1"/>
            <p:nvPr/>
          </p:nvSpPr>
          <p:spPr>
            <a:xfrm>
              <a:off x="189471" y="1585675"/>
              <a:ext cx="13392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Agiliza seguimiento y análisis de BOEs</a:t>
              </a:r>
              <a:endParaRPr b="1" sz="15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 rot="10800000">
              <a:off x="909922" y="2414154"/>
              <a:ext cx="358882" cy="315187"/>
            </a:xfrm>
            <a:custGeom>
              <a:rect b="b" l="l" r="r" t="t"/>
              <a:pathLst>
                <a:path extrusionOk="0" h="22819" w="42421">
                  <a:moveTo>
                    <a:pt x="42421" y="22820"/>
                  </a:moveTo>
                  <a:cubicBezTo>
                    <a:pt x="40822" y="14824"/>
                    <a:pt x="34943" y="6868"/>
                    <a:pt x="27574" y="3377"/>
                  </a:cubicBezTo>
                  <a:cubicBezTo>
                    <a:pt x="19212" y="-584"/>
                    <a:pt x="9252" y="195"/>
                    <a:pt x="0" y="195"/>
                  </a:cubicBezTo>
                </a:path>
              </a:pathLst>
            </a:custGeom>
            <a:noFill/>
            <a:ln cap="flat" cmpd="sng" w="9525">
              <a:solidFill>
                <a:srgbClr val="0C0D0E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30" name="Google Shape;330;p27"/>
          <p:cNvGrpSpPr/>
          <p:nvPr/>
        </p:nvGrpSpPr>
        <p:grpSpPr>
          <a:xfrm>
            <a:off x="3668000" y="1292250"/>
            <a:ext cx="1827000" cy="1412650"/>
            <a:chOff x="1364050" y="1381900"/>
            <a:chExt cx="1827000" cy="1412650"/>
          </a:xfrm>
        </p:grpSpPr>
        <p:pic>
          <p:nvPicPr>
            <p:cNvPr id="331" name="Google Shape;331;p27" title="Alerta BOE.png"/>
            <p:cNvPicPr preferRelativeResize="0"/>
            <p:nvPr/>
          </p:nvPicPr>
          <p:blipFill rotWithShape="1">
            <a:blip r:embed="rId4">
              <a:alphaModFix/>
            </a:blip>
            <a:srcRect b="0" l="1765" r="1755" t="0"/>
            <a:stretch/>
          </p:blipFill>
          <p:spPr>
            <a:xfrm>
              <a:off x="1850349" y="1381900"/>
              <a:ext cx="854400" cy="885600"/>
            </a:xfrm>
            <a:prstGeom prst="roundRect">
              <a:avLst>
                <a:gd fmla="val 3465" name="adj"/>
              </a:avLst>
            </a:prstGeom>
            <a:noFill/>
            <a:ln>
              <a:noFill/>
            </a:ln>
            <a:effectLst>
              <a:outerShdw blurRad="128588" rotWithShape="0" algn="bl" dir="6300000" dist="95250">
                <a:srgbClr val="595959">
                  <a:alpha val="62000"/>
                </a:srgbClr>
              </a:outerShdw>
            </a:effectLst>
          </p:spPr>
        </p:pic>
        <p:sp>
          <p:nvSpPr>
            <p:cNvPr id="332" name="Google Shape;332;p27"/>
            <p:cNvSpPr/>
            <p:nvPr/>
          </p:nvSpPr>
          <p:spPr>
            <a:xfrm>
              <a:off x="1364050" y="2511950"/>
              <a:ext cx="1827000" cy="282600"/>
            </a:xfrm>
            <a:prstGeom prst="roundRect">
              <a:avLst>
                <a:gd fmla="val 13818" name="adj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latin typeface="Manrope"/>
                  <a:ea typeface="Manrope"/>
                  <a:cs typeface="Manrope"/>
                  <a:sym typeface="Manrope"/>
                </a:rPr>
                <a:t>Alerta BOE</a:t>
              </a:r>
              <a:r>
                <a:rPr b="1" lang="es" sz="1500">
                  <a:solidFill>
                    <a:srgbClr val="FF2D01"/>
                  </a:solidFill>
                  <a:latin typeface="Comfortaa"/>
                  <a:ea typeface="Comfortaa"/>
                  <a:cs typeface="Comfortaa"/>
                  <a:sym typeface="Comfortaa"/>
                </a:rPr>
                <a:t>.</a:t>
              </a:r>
              <a:endParaRPr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333" name="Google Shape;333;p27"/>
          <p:cNvGrpSpPr/>
          <p:nvPr/>
        </p:nvGrpSpPr>
        <p:grpSpPr>
          <a:xfrm>
            <a:off x="2493413" y="3201388"/>
            <a:ext cx="1812600" cy="1201157"/>
            <a:chOff x="395413" y="3546675"/>
            <a:chExt cx="1812600" cy="1201157"/>
          </a:xfrm>
        </p:grpSpPr>
        <p:sp>
          <p:nvSpPr>
            <p:cNvPr id="334" name="Google Shape;334;p27"/>
            <p:cNvSpPr txBox="1"/>
            <p:nvPr/>
          </p:nvSpPr>
          <p:spPr>
            <a:xfrm>
              <a:off x="395413" y="3546675"/>
              <a:ext cx="18126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Chat de atención a ciudadano</a:t>
              </a:r>
              <a:endParaRPr b="1" sz="15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35" name="Google Shape;335;p27"/>
            <p:cNvSpPr/>
            <p:nvPr/>
          </p:nvSpPr>
          <p:spPr>
            <a:xfrm rot="10097826">
              <a:off x="781297" y="4103750"/>
              <a:ext cx="606502" cy="588677"/>
            </a:xfrm>
            <a:custGeom>
              <a:rect b="b" l="l" r="r" t="t"/>
              <a:pathLst>
                <a:path extrusionOk="0" h="22819" w="42421">
                  <a:moveTo>
                    <a:pt x="42421" y="22820"/>
                  </a:moveTo>
                  <a:cubicBezTo>
                    <a:pt x="40822" y="14824"/>
                    <a:pt x="34943" y="6868"/>
                    <a:pt x="27574" y="3377"/>
                  </a:cubicBezTo>
                  <a:cubicBezTo>
                    <a:pt x="19212" y="-584"/>
                    <a:pt x="9252" y="195"/>
                    <a:pt x="0" y="195"/>
                  </a:cubicBezTo>
                </a:path>
              </a:pathLst>
            </a:custGeom>
            <a:noFill/>
            <a:ln cap="flat" cmpd="sng" w="9525">
              <a:solidFill>
                <a:srgbClr val="0C0D0E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336" name="Google Shape;336;p27" title="Chat atención al ciudadano.png"/>
          <p:cNvPicPr preferRelativeResize="0"/>
          <p:nvPr/>
        </p:nvPicPr>
        <p:blipFill rotWithShape="1">
          <a:blip r:embed="rId5">
            <a:alphaModFix/>
          </a:blip>
          <a:srcRect b="0" l="1765" r="1755" t="0"/>
          <a:stretch/>
        </p:blipFill>
        <p:spPr>
          <a:xfrm>
            <a:off x="4210562" y="3123137"/>
            <a:ext cx="854400" cy="885600"/>
          </a:xfrm>
          <a:prstGeom prst="roundRect">
            <a:avLst>
              <a:gd fmla="val 3465" name="adj"/>
            </a:avLst>
          </a:prstGeom>
          <a:noFill/>
          <a:ln>
            <a:noFill/>
          </a:ln>
          <a:effectLst>
            <a:outerShdw blurRad="128588" rotWithShape="0" algn="bl" dir="6300000" dist="95250">
              <a:srgbClr val="595959">
                <a:alpha val="62000"/>
              </a:srgbClr>
            </a:outerShdw>
          </a:effectLst>
        </p:spPr>
      </p:pic>
      <p:sp>
        <p:nvSpPr>
          <p:cNvPr id="337" name="Google Shape;337;p27"/>
          <p:cNvSpPr/>
          <p:nvPr/>
        </p:nvSpPr>
        <p:spPr>
          <a:xfrm>
            <a:off x="3571877" y="4131850"/>
            <a:ext cx="2051700" cy="282600"/>
          </a:xfrm>
          <a:prstGeom prst="roundRect">
            <a:avLst>
              <a:gd fmla="val 13818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anrope"/>
                <a:ea typeface="Manrope"/>
                <a:cs typeface="Manrope"/>
                <a:sym typeface="Manrope"/>
              </a:rPr>
              <a:t>Atención al Ciudadano</a:t>
            </a:r>
            <a:r>
              <a:rPr b="1" lang="es" sz="1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3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8" name="Google Shape;338;p27"/>
          <p:cNvSpPr/>
          <p:nvPr/>
        </p:nvSpPr>
        <p:spPr>
          <a:xfrm rot="5008520">
            <a:off x="7700342" y="1371342"/>
            <a:ext cx="283725" cy="655578"/>
          </a:xfrm>
          <a:custGeom>
            <a:rect b="b" l="l" r="r" t="t"/>
            <a:pathLst>
              <a:path extrusionOk="0" h="22819" w="42421">
                <a:moveTo>
                  <a:pt x="42421" y="22820"/>
                </a:moveTo>
                <a:cubicBezTo>
                  <a:pt x="40822" y="14824"/>
                  <a:pt x="34943" y="6868"/>
                  <a:pt x="27574" y="3377"/>
                </a:cubicBezTo>
                <a:cubicBezTo>
                  <a:pt x="19212" y="-584"/>
                  <a:pt x="9252" y="195"/>
                  <a:pt x="0" y="195"/>
                </a:cubicBezTo>
              </a:path>
            </a:pathLst>
          </a:custGeom>
          <a:noFill/>
          <a:ln cap="flat" cmpd="sng" w="9525">
            <a:solidFill>
              <a:srgbClr val="0C0D0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Google Shape;339;p27"/>
          <p:cNvSpPr txBox="1"/>
          <p:nvPr/>
        </p:nvSpPr>
        <p:spPr>
          <a:xfrm>
            <a:off x="7540975" y="764650"/>
            <a:ext cx="1501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rPr>
              <a:t>Consulta de documentación interna</a:t>
            </a:r>
            <a:endParaRPr b="1" sz="1500">
              <a:solidFill>
                <a:srgbClr val="FF2D0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0" name="Google Shape;340;p27" title="Consulta de manuales.png"/>
          <p:cNvPicPr preferRelativeResize="0"/>
          <p:nvPr/>
        </p:nvPicPr>
        <p:blipFill rotWithShape="1">
          <a:blip r:embed="rId6">
            <a:alphaModFix/>
          </a:blip>
          <a:srcRect b="2363" l="0" r="0" t="2353"/>
          <a:stretch/>
        </p:blipFill>
        <p:spPr>
          <a:xfrm>
            <a:off x="6579525" y="1292150"/>
            <a:ext cx="929400" cy="885600"/>
          </a:xfrm>
          <a:prstGeom prst="roundRect">
            <a:avLst>
              <a:gd fmla="val 3465" name="adj"/>
            </a:avLst>
          </a:prstGeom>
          <a:noFill/>
          <a:ln>
            <a:noFill/>
          </a:ln>
          <a:effectLst>
            <a:outerShdw blurRad="128588" rotWithShape="0" algn="bl" dir="6300000" dist="95250">
              <a:srgbClr val="595959">
                <a:alpha val="62000"/>
              </a:srgbClr>
            </a:outerShdw>
          </a:effectLst>
        </p:spPr>
      </p:pic>
      <p:sp>
        <p:nvSpPr>
          <p:cNvPr id="341" name="Google Shape;341;p27"/>
          <p:cNvSpPr/>
          <p:nvPr/>
        </p:nvSpPr>
        <p:spPr>
          <a:xfrm>
            <a:off x="6130725" y="2422300"/>
            <a:ext cx="1969200" cy="282600"/>
          </a:xfrm>
          <a:prstGeom prst="roundRect">
            <a:avLst>
              <a:gd fmla="val 13818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anrope"/>
                <a:ea typeface="Manrope"/>
                <a:cs typeface="Manrope"/>
                <a:sym typeface="Manrope"/>
              </a:rPr>
              <a:t>Consulta de Manuales</a:t>
            </a:r>
            <a:r>
              <a:rPr b="1" lang="es" sz="1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3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42" name="Google Shape;342;p27"/>
          <p:cNvGrpSpPr/>
          <p:nvPr/>
        </p:nvGrpSpPr>
        <p:grpSpPr>
          <a:xfrm>
            <a:off x="7459664" y="2841350"/>
            <a:ext cx="1767486" cy="1127136"/>
            <a:chOff x="6711751" y="3460163"/>
            <a:chExt cx="1767486" cy="1127136"/>
          </a:xfrm>
        </p:grpSpPr>
        <p:sp>
          <p:nvSpPr>
            <p:cNvPr id="343" name="Google Shape;343;p27"/>
            <p:cNvSpPr txBox="1"/>
            <p:nvPr/>
          </p:nvSpPr>
          <p:spPr>
            <a:xfrm>
              <a:off x="6977738" y="3460163"/>
              <a:ext cx="15015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Posibilidad de expansión con más agentes </a:t>
              </a:r>
              <a:endParaRPr b="1" sz="1500">
                <a:solidFill>
                  <a:srgbClr val="FF2D01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 rot="8240252">
              <a:off x="6825719" y="4042591"/>
              <a:ext cx="373238" cy="482043"/>
            </a:xfrm>
            <a:custGeom>
              <a:rect b="b" l="l" r="r" t="t"/>
              <a:pathLst>
                <a:path extrusionOk="0" h="22819" w="42421">
                  <a:moveTo>
                    <a:pt x="42421" y="22820"/>
                  </a:moveTo>
                  <a:cubicBezTo>
                    <a:pt x="40822" y="14824"/>
                    <a:pt x="34943" y="6868"/>
                    <a:pt x="27574" y="3377"/>
                  </a:cubicBezTo>
                  <a:cubicBezTo>
                    <a:pt x="19212" y="-584"/>
                    <a:pt x="9252" y="195"/>
                    <a:pt x="0" y="195"/>
                  </a:cubicBezTo>
                </a:path>
              </a:pathLst>
            </a:custGeom>
            <a:noFill/>
            <a:ln cap="flat" cmpd="sng" w="9525">
              <a:solidFill>
                <a:srgbClr val="0C0D0E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45" name="Google Shape;345;p27"/>
          <p:cNvSpPr/>
          <p:nvPr/>
        </p:nvSpPr>
        <p:spPr>
          <a:xfrm>
            <a:off x="6130713" y="4164700"/>
            <a:ext cx="1827000" cy="282600"/>
          </a:xfrm>
          <a:prstGeom prst="roundRect">
            <a:avLst>
              <a:gd fmla="val 13818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Add new</a:t>
            </a:r>
            <a:r>
              <a:rPr b="1" lang="es" sz="1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3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46" name="Google Shape;346;p27" title="Ver más.png"/>
          <p:cNvPicPr preferRelativeResize="0"/>
          <p:nvPr/>
        </p:nvPicPr>
        <p:blipFill rotWithShape="1">
          <a:blip r:embed="rId7">
            <a:alphaModFix/>
          </a:blip>
          <a:srcRect b="2363" l="0" r="0" t="2353"/>
          <a:stretch/>
        </p:blipFill>
        <p:spPr>
          <a:xfrm>
            <a:off x="6579525" y="3120950"/>
            <a:ext cx="929400" cy="885600"/>
          </a:xfrm>
          <a:prstGeom prst="roundRect">
            <a:avLst>
              <a:gd fmla="val 3465" name="adj"/>
            </a:avLst>
          </a:prstGeom>
          <a:noFill/>
          <a:ln>
            <a:noFill/>
          </a:ln>
          <a:effectLst>
            <a:outerShdw blurRad="128588" rotWithShape="0" algn="bl" dir="6300000" dist="95250">
              <a:srgbClr val="595959">
                <a:alpha val="62000"/>
              </a:srgbClr>
            </a:outerShdw>
          </a:effectLst>
        </p:spPr>
      </p:pic>
      <p:pic>
        <p:nvPicPr>
          <p:cNvPr id="347" name="Google Shape;347;p27" title="Captura de pantalla 2025-06-20 0921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/>
          <p:nvPr/>
        </p:nvSpPr>
        <p:spPr>
          <a:xfrm>
            <a:off x="109250" y="487850"/>
            <a:ext cx="6679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9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Escalabilidad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49" name="Google Shape;349;p27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27"/>
          <p:cNvGrpSpPr/>
          <p:nvPr/>
        </p:nvGrpSpPr>
        <p:grpSpPr>
          <a:xfrm>
            <a:off x="8400" y="8400"/>
            <a:ext cx="9144000" cy="401700"/>
            <a:chOff x="8400" y="8400"/>
            <a:chExt cx="9144000" cy="401700"/>
          </a:xfrm>
        </p:grpSpPr>
        <p:sp>
          <p:nvSpPr>
            <p:cNvPr id="351" name="Google Shape;351;p27"/>
            <p:cNvSpPr/>
            <p:nvPr/>
          </p:nvSpPr>
          <p:spPr>
            <a:xfrm>
              <a:off x="8400" y="8400"/>
              <a:ext cx="9144000" cy="401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386925" y="108148"/>
              <a:ext cx="1621303" cy="19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/>
        </p:nvSpPr>
        <p:spPr>
          <a:xfrm>
            <a:off x="4612250" y="926825"/>
            <a:ext cx="3961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Suite de Agentes de Mottum</a:t>
            </a:r>
            <a:r>
              <a:rPr b="1" lang="es" sz="1200">
                <a:solidFill>
                  <a:srgbClr val="FF2D0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AI</a:t>
            </a:r>
            <a:endParaRPr b="1" sz="12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C0D0E"/>
                </a:solidFill>
                <a:latin typeface="Manrope"/>
                <a:ea typeface="Manrope"/>
                <a:cs typeface="Manrope"/>
                <a:sym typeface="Manrope"/>
              </a:rPr>
              <a:t>Plataforma de modelos de lenguaje para ambientes corporativos, asegurando que los modelos de IA son relevantes y fáciles de usar para cada industria.</a:t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Char char="✓"/>
            </a:pPr>
            <a:r>
              <a:rPr lang="es" sz="1200">
                <a:solidFill>
                  <a:srgbClr val="0C0D0E"/>
                </a:solidFill>
                <a:latin typeface="Manrope"/>
                <a:ea typeface="Manrope"/>
                <a:cs typeface="Manrope"/>
                <a:sym typeface="Manrope"/>
              </a:rPr>
              <a:t>Creación de asistentes con conocimiento especializado.</a:t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Char char="✓"/>
            </a:pPr>
            <a:r>
              <a:rPr lang="es" sz="1200">
                <a:solidFill>
                  <a:srgbClr val="0C0D0E"/>
                </a:solidFill>
                <a:latin typeface="Manrope"/>
                <a:ea typeface="Manrope"/>
                <a:cs typeface="Manrope"/>
                <a:sym typeface="Manrope"/>
              </a:rPr>
              <a:t>Agentes que ejecutan procesos específicos por industria.</a:t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Char char="✓"/>
            </a:pPr>
            <a:r>
              <a:rPr lang="es" sz="1200">
                <a:solidFill>
                  <a:srgbClr val="0C0D0E"/>
                </a:solidFill>
                <a:latin typeface="Manrope"/>
                <a:ea typeface="Manrope"/>
                <a:cs typeface="Manrope"/>
                <a:sym typeface="Manrope"/>
              </a:rPr>
              <a:t>Agente de conversación con tu base de conocimiento (RAG).</a:t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Char char="✓"/>
            </a:pPr>
            <a:r>
              <a:rPr lang="es" sz="1200">
                <a:solidFill>
                  <a:srgbClr val="0C0D0E"/>
                </a:solidFill>
                <a:latin typeface="Manrope"/>
                <a:ea typeface="Manrope"/>
                <a:cs typeface="Manrope"/>
                <a:sym typeface="Manrope"/>
              </a:rPr>
              <a:t>Marketplace especializado por industria.</a:t>
            </a:r>
            <a:endParaRPr sz="1200">
              <a:solidFill>
                <a:srgbClr val="0C0D0E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58" name="Google Shape;358;p28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/>
        </p:nvSpPr>
        <p:spPr>
          <a:xfrm>
            <a:off x="764413" y="3862675"/>
            <a:ext cx="3000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Manrope"/>
                <a:ea typeface="Manrope"/>
                <a:cs typeface="Manrope"/>
                <a:sym typeface="Manrope"/>
              </a:rPr>
              <a:t>mottum</a:t>
            </a:r>
            <a:r>
              <a:rPr b="1" lang="es" sz="2300">
                <a:solidFill>
                  <a:srgbClr val="FF2D0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r>
              <a:rPr b="1" lang="es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endParaRPr b="1" sz="2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Corporate AI Suite</a:t>
            </a:r>
            <a:endParaRPr sz="12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60" name="Google Shape;360;p28"/>
          <p:cNvGrpSpPr/>
          <p:nvPr/>
        </p:nvGrpSpPr>
        <p:grpSpPr>
          <a:xfrm>
            <a:off x="326502" y="1205288"/>
            <a:ext cx="4140374" cy="2732926"/>
            <a:chOff x="326502" y="1205288"/>
            <a:chExt cx="4140374" cy="2732926"/>
          </a:xfrm>
        </p:grpSpPr>
        <p:pic>
          <p:nvPicPr>
            <p:cNvPr id="361" name="Google Shape;36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502" y="1205288"/>
              <a:ext cx="4140374" cy="2732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4425" y="1401750"/>
              <a:ext cx="3226800" cy="18684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  <a:effectLst>
              <a:outerShdw blurRad="128588" rotWithShape="0" algn="bl" dir="6300000" dist="95250">
                <a:schemeClr val="dk2">
                  <a:alpha val="62000"/>
                </a:schemeClr>
              </a:outerShdw>
            </a:effectLst>
          </p:spPr>
        </p:pic>
        <p:pic>
          <p:nvPicPr>
            <p:cNvPr id="363" name="Google Shape;363;p28"/>
            <p:cNvPicPr preferRelativeResize="0"/>
            <p:nvPr/>
          </p:nvPicPr>
          <p:blipFill rotWithShape="1">
            <a:blip r:embed="rId5">
              <a:alphaModFix/>
            </a:blip>
            <a:srcRect b="5263" l="45095" r="4726" t="63333"/>
            <a:stretch/>
          </p:blipFill>
          <p:spPr>
            <a:xfrm>
              <a:off x="764425" y="3228500"/>
              <a:ext cx="3226800" cy="2826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  <a:effectLst>
              <a:outerShdw blurRad="128588" rotWithShape="0" algn="bl" dir="6300000" dist="95250">
                <a:schemeClr val="dk2">
                  <a:alpha val="62000"/>
                </a:schemeClr>
              </a:outerShdw>
            </a:effectLst>
          </p:spPr>
        </p:pic>
      </p:grpSp>
      <p:pic>
        <p:nvPicPr>
          <p:cNvPr id="364" name="Google Shape;364;p28" title="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638" y="1416225"/>
            <a:ext cx="3236100" cy="1820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65" name="Google Shape;365;p28" title="Captura de pantalla 2025-06-20 0921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 txBox="1"/>
          <p:nvPr/>
        </p:nvSpPr>
        <p:spPr>
          <a:xfrm>
            <a:off x="109250" y="487850"/>
            <a:ext cx="6679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10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Suite de agentes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67" name="Google Shape;367;p28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8" name="Google Shape;368;p28"/>
          <p:cNvGrpSpPr/>
          <p:nvPr/>
        </p:nvGrpSpPr>
        <p:grpSpPr>
          <a:xfrm>
            <a:off x="8400" y="8400"/>
            <a:ext cx="9144000" cy="401700"/>
            <a:chOff x="8400" y="8400"/>
            <a:chExt cx="9144000" cy="401700"/>
          </a:xfrm>
        </p:grpSpPr>
        <p:sp>
          <p:nvSpPr>
            <p:cNvPr id="369" name="Google Shape;369;p28"/>
            <p:cNvSpPr/>
            <p:nvPr/>
          </p:nvSpPr>
          <p:spPr>
            <a:xfrm>
              <a:off x="8400" y="8400"/>
              <a:ext cx="9144000" cy="401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0" name="Google Shape;370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86925" y="108148"/>
              <a:ext cx="1621303" cy="19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9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9"/>
          <p:cNvGrpSpPr/>
          <p:nvPr/>
        </p:nvGrpSpPr>
        <p:grpSpPr>
          <a:xfrm>
            <a:off x="154200" y="1048650"/>
            <a:ext cx="1677900" cy="2091800"/>
            <a:chOff x="154200" y="1505850"/>
            <a:chExt cx="1677900" cy="2091800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154200" y="1749750"/>
              <a:ext cx="16779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Asistentes </a:t>
              </a:r>
              <a:endParaRPr b="1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anrope"/>
                  <a:ea typeface="Manrope"/>
                  <a:cs typeface="Manrope"/>
                  <a:sym typeface="Manrope"/>
                </a:rPr>
                <a:t>diseñados para</a:t>
              </a:r>
              <a:r>
                <a:rPr b="1" lang="es" sz="1200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 </a:t>
              </a:r>
              <a:endParaRPr b="1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para hacer </a:t>
              </a:r>
              <a:endParaRPr b="1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anrope"/>
                  <a:ea typeface="Manrope"/>
                  <a:cs typeface="Manrope"/>
                  <a:sym typeface="Manrope"/>
                </a:rPr>
                <a:t>más eficientes los procesos de cada industria.</a:t>
              </a:r>
              <a:endParaRPr b="1"/>
            </a:p>
          </p:txBody>
        </p:sp>
        <p:pic>
          <p:nvPicPr>
            <p:cNvPr id="378" name="Google Shape;378;p29"/>
            <p:cNvPicPr preferRelativeResize="0"/>
            <p:nvPr/>
          </p:nvPicPr>
          <p:blipFill rotWithShape="1">
            <a:blip r:embed="rId4">
              <a:alphaModFix/>
            </a:blip>
            <a:srcRect b="21844" l="0" r="0" t="18811"/>
            <a:stretch/>
          </p:blipFill>
          <p:spPr>
            <a:xfrm>
              <a:off x="215925" y="1505850"/>
              <a:ext cx="502725" cy="2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9"/>
            <p:cNvPicPr preferRelativeResize="0"/>
            <p:nvPr/>
          </p:nvPicPr>
          <p:blipFill rotWithShape="1">
            <a:blip r:embed="rId4">
              <a:alphaModFix/>
            </a:blip>
            <a:srcRect b="21844" l="0" r="49361" t="18811"/>
            <a:stretch/>
          </p:blipFill>
          <p:spPr>
            <a:xfrm>
              <a:off x="1374400" y="3299325"/>
              <a:ext cx="254575" cy="29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500" y="986475"/>
            <a:ext cx="6588900" cy="3920400"/>
          </a:xfrm>
          <a:prstGeom prst="roundRect">
            <a:avLst>
              <a:gd fmla="val 3377" name="adj"/>
            </a:avLst>
          </a:prstGeom>
          <a:noFill/>
          <a:ln>
            <a:noFill/>
          </a:ln>
          <a:effectLst>
            <a:outerShdw blurRad="128588" rotWithShape="0" algn="bl" dir="6300000" dist="95250">
              <a:srgbClr val="595959">
                <a:alpha val="62000"/>
              </a:srgbClr>
            </a:outerShdw>
          </a:effectLst>
        </p:spPr>
      </p:pic>
      <p:sp>
        <p:nvSpPr>
          <p:cNvPr id="381" name="Google Shape;381;p29"/>
          <p:cNvSpPr txBox="1"/>
          <p:nvPr/>
        </p:nvSpPr>
        <p:spPr>
          <a:xfrm>
            <a:off x="109250" y="487850"/>
            <a:ext cx="6679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11. Adopción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82" name="Google Shape;382;p29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3" name="Google Shape;383;p29"/>
          <p:cNvGrpSpPr/>
          <p:nvPr/>
        </p:nvGrpSpPr>
        <p:grpSpPr>
          <a:xfrm>
            <a:off x="8400" y="8400"/>
            <a:ext cx="9144000" cy="401700"/>
            <a:chOff x="8400" y="8400"/>
            <a:chExt cx="9144000" cy="401700"/>
          </a:xfrm>
        </p:grpSpPr>
        <p:sp>
          <p:nvSpPr>
            <p:cNvPr id="384" name="Google Shape;384;p29"/>
            <p:cNvSpPr/>
            <p:nvPr/>
          </p:nvSpPr>
          <p:spPr>
            <a:xfrm>
              <a:off x="8400" y="8400"/>
              <a:ext cx="9144000" cy="401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5" name="Google Shape;38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86925" y="108148"/>
              <a:ext cx="1621303" cy="19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12. Tecnologías implementadas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92" name="Google Shape;392;p30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424873" y="1388025"/>
            <a:ext cx="846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287850" y="1333348"/>
            <a:ext cx="2505600" cy="2882700"/>
          </a:xfrm>
          <a:prstGeom prst="roundRect">
            <a:avLst>
              <a:gd fmla="val 4696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462900" y="1462450"/>
            <a:ext cx="21555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Stack Tecnológico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Lenguaje: </a:t>
            </a: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Python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Frameworks: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LangChain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LangSmith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Ollama 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Transformers 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Codecarbon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3191675" y="1333350"/>
            <a:ext cx="3837900" cy="2882700"/>
          </a:xfrm>
          <a:prstGeom prst="roundRect">
            <a:avLst>
              <a:gd fmla="val 3456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 txBox="1"/>
          <p:nvPr/>
        </p:nvSpPr>
        <p:spPr>
          <a:xfrm>
            <a:off x="3502650" y="1462450"/>
            <a:ext cx="3597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Modelos GenAI: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Familia Salamandra:</a:t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○"/>
            </a:pP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Salamandra 7B (base, instruct, fp8)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○"/>
            </a:pP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Salamandra 2B (base, instruct)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●"/>
            </a:pPr>
            <a:r>
              <a:rPr b="1"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Familia Gemma:</a:t>
            </a:r>
            <a:endParaRPr b="1"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○"/>
            </a:pP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Gemma 3 4B (instruct)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●"/>
            </a:pPr>
            <a:r>
              <a:rPr b="1"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Familia Mistral:</a:t>
            </a:r>
            <a:endParaRPr b="1"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○"/>
            </a:pP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Mistral 7B (Instruct v0.3)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○"/>
            </a:pP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Ministral 8B (instruct 2410)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●"/>
            </a:pPr>
            <a:r>
              <a:rPr b="1"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Familia LLaMA</a:t>
            </a: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Manrope"/>
              <a:buChar char="○"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Llama 3.1 8B (Instruct, q4)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0" name="Google Shape;400;p30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1250" y="3614827"/>
            <a:ext cx="307333" cy="3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7600" y="1333350"/>
            <a:ext cx="589901" cy="5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3802" y="2387838"/>
            <a:ext cx="1169500" cy="5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 rotWithShape="1">
          <a:blip r:embed="rId9">
            <a:alphaModFix/>
          </a:blip>
          <a:srcRect b="38611" l="13760" r="14866" t="38963"/>
          <a:stretch/>
        </p:blipFill>
        <p:spPr>
          <a:xfrm>
            <a:off x="7493799" y="3442325"/>
            <a:ext cx="1229601" cy="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>
            <p:ph idx="1" type="subTitle"/>
          </p:nvPr>
        </p:nvSpPr>
        <p:spPr>
          <a:xfrm>
            <a:off x="720375" y="1776950"/>
            <a:ext cx="892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Hablemos de negocio</a:t>
            </a:r>
            <a:r>
              <a:rPr b="1" lang="es" sz="3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10" name="Google Shape;410;p31"/>
          <p:cNvCxnSpPr/>
          <p:nvPr/>
        </p:nvCxnSpPr>
        <p:spPr>
          <a:xfrm flipH="1">
            <a:off x="638775" y="1684475"/>
            <a:ext cx="5400" cy="9378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31" title="Captura de pantalla 2025-06-20 0921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4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1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AutoNum type="arabicPeriod"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mottum</a:t>
            </a:r>
            <a:r>
              <a:rPr b="1" lang="es" sz="2000">
                <a:solidFill>
                  <a:srgbClr val="FF2D01"/>
                </a:solidFill>
                <a:latin typeface="Manrope"/>
                <a:ea typeface="Manrope"/>
                <a:cs typeface="Manrope"/>
                <a:sym typeface="Manrope"/>
              </a:rPr>
              <a:t>. </a:t>
            </a:r>
            <a:endParaRPr sz="2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3072000" y="14290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Misión</a:t>
            </a:r>
            <a:r>
              <a:rPr b="1" lang="es" sz="2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400"/>
          </a:p>
        </p:txBody>
      </p:sp>
      <p:sp>
        <p:nvSpPr>
          <p:cNvPr id="70" name="Google Shape;70;p14"/>
          <p:cNvSpPr txBox="1"/>
          <p:nvPr/>
        </p:nvSpPr>
        <p:spPr>
          <a:xfrm>
            <a:off x="1553550" y="2158763"/>
            <a:ext cx="603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Empoderar a las personas, sociedad y organizaciones a través del uso estratégico e inteligente de los datos y la IA.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3072000" y="33926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Data for humanity</a:t>
            </a:r>
            <a:r>
              <a:rPr b="1" lang="es" sz="2400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2400"/>
          </a:p>
        </p:txBody>
      </p:sp>
      <p:pic>
        <p:nvPicPr>
          <p:cNvPr id="72" name="Google Shape;72;p14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"/>
          <p:cNvSpPr txBox="1"/>
          <p:nvPr/>
        </p:nvSpPr>
        <p:spPr>
          <a:xfrm>
            <a:off x="819675" y="3534900"/>
            <a:ext cx="6028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Modelo de negocio: </a:t>
            </a:r>
            <a:r>
              <a:rPr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Venta de licencias por organización. 5.000 €/año:</a:t>
            </a:r>
            <a:endParaRPr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8" name="Google Shape;418;p32"/>
          <p:cNvSpPr txBox="1"/>
          <p:nvPr>
            <p:ph type="ctrTitle"/>
          </p:nvPr>
        </p:nvSpPr>
        <p:spPr>
          <a:xfrm>
            <a:off x="284575" y="301275"/>
            <a:ext cx="7585200" cy="5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Manrope"/>
              <a:buAutoNum type="arabicPeriod" startAt="3"/>
            </a:pPr>
            <a:r>
              <a:rPr lang="es" sz="25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Mercado</a:t>
            </a:r>
            <a:r>
              <a:rPr b="1" lang="es" sz="2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 sz="25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19" name="Google Shape;419;p32"/>
          <p:cNvCxnSpPr/>
          <p:nvPr/>
        </p:nvCxnSpPr>
        <p:spPr>
          <a:xfrm>
            <a:off x="0" y="8319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0" name="Google Shape;420;p32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/>
          <p:nvPr/>
        </p:nvSpPr>
        <p:spPr>
          <a:xfrm>
            <a:off x="819675" y="1296300"/>
            <a:ext cx="4074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Organizaciones</a:t>
            </a:r>
            <a:r>
              <a:rPr b="1"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 objetivo: </a:t>
            </a:r>
            <a:r>
              <a:rPr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Pymes </a:t>
            </a:r>
            <a:r>
              <a:rPr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y agencias de gobierno</a:t>
            </a:r>
            <a:endParaRPr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5222300" y="1118988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Facturación: &gt;2 M€ y &lt; 15 M€ al año.</a:t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Tamaño: &gt;100 y &lt;500 empleados.</a:t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5056100" y="1119000"/>
            <a:ext cx="166200" cy="74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819675" y="2459725"/>
            <a:ext cx="5703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TAM: </a:t>
            </a:r>
            <a:r>
              <a:rPr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415</a:t>
            </a:r>
            <a:r>
              <a:rPr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 M € (83,000 empresas objetivo en España)</a:t>
            </a:r>
            <a:endParaRPr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449350" y="1434450"/>
            <a:ext cx="208500" cy="1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2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449350" y="2597875"/>
            <a:ext cx="208500" cy="1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2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449350" y="3673050"/>
            <a:ext cx="208500" cy="1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2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 txBox="1"/>
          <p:nvPr/>
        </p:nvSpPr>
        <p:spPr>
          <a:xfrm>
            <a:off x="6860699" y="3357600"/>
            <a:ext cx="1805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5 usuarios/organización</a:t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4 soluciones de IA</a:t>
            </a:r>
            <a:endParaRPr sz="11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6732400" y="3357613"/>
            <a:ext cx="128400" cy="74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ctrTitle"/>
          </p:nvPr>
        </p:nvSpPr>
        <p:spPr>
          <a:xfrm>
            <a:off x="284575" y="301275"/>
            <a:ext cx="7585200" cy="5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Manrope"/>
              <a:buAutoNum type="arabicPeriod" startAt="6"/>
            </a:pPr>
            <a:r>
              <a:rPr lang="es" sz="25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Plan de crecimiento</a:t>
            </a:r>
            <a:r>
              <a:rPr b="1" lang="es" sz="2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 sz="25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35" name="Google Shape;435;p33"/>
          <p:cNvCxnSpPr/>
          <p:nvPr/>
        </p:nvCxnSpPr>
        <p:spPr>
          <a:xfrm>
            <a:off x="0" y="8319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33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787575" y="947275"/>
            <a:ext cx="5326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Penetración por sector/industria</a:t>
            </a:r>
            <a:endParaRPr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417250" y="1085425"/>
            <a:ext cx="208500" cy="1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2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312" y="1336075"/>
            <a:ext cx="4999524" cy="3426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33"/>
          <p:cNvSpPr txBox="1"/>
          <p:nvPr/>
        </p:nvSpPr>
        <p:spPr>
          <a:xfrm>
            <a:off x="6461550" y="2571750"/>
            <a:ext cx="24069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facturación en 5 años</a:t>
            </a:r>
            <a:endParaRPr sz="20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6461550" y="1895250"/>
            <a:ext cx="24069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E2124"/>
                </a:solidFill>
                <a:latin typeface="Manrope"/>
                <a:ea typeface="Manrope"/>
                <a:cs typeface="Manrope"/>
                <a:sym typeface="Manrope"/>
              </a:rPr>
              <a:t>4,3 M€</a:t>
            </a:r>
            <a:endParaRPr sz="3600">
              <a:solidFill>
                <a:srgbClr val="1E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16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¿Qu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é buscamos?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48" name="Google Shape;448;p34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/>
          <p:cNvSpPr txBox="1"/>
          <p:nvPr/>
        </p:nvSpPr>
        <p:spPr>
          <a:xfrm>
            <a:off x="731350" y="1408350"/>
            <a:ext cx="7467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100">
                <a:latin typeface="Manrope"/>
                <a:ea typeface="Manrope"/>
                <a:cs typeface="Manrope"/>
                <a:sym typeface="Manrope"/>
              </a:rPr>
            </a:b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nrope"/>
              <a:buAutoNum type="arabicPeriod"/>
            </a:pP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A</a:t>
            </a: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lianzas estratégicas con entidades públicas</a:t>
            </a:r>
            <a:br>
              <a:rPr lang="es" sz="1200">
                <a:latin typeface="Manrope"/>
                <a:ea typeface="Manrope"/>
                <a:cs typeface="Manrope"/>
                <a:sym typeface="Manrope"/>
              </a:rPr>
            </a:b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nrope"/>
              <a:buAutoNum type="arabicPeriod"/>
            </a:pP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E</a:t>
            </a: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ntornos de prueba reales 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para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validar el impacto en eficiencia y sostenibilidad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nrope"/>
              <a:buAutoNum type="arabicPeriod"/>
            </a:pP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Apoyo institucional para acelerar la hoja de ruta.</a:t>
            </a:r>
            <a:br>
              <a:rPr b="1" lang="es" sz="1200">
                <a:latin typeface="Manrope"/>
                <a:ea typeface="Manrope"/>
                <a:cs typeface="Manrope"/>
                <a:sym typeface="Manrope"/>
              </a:rPr>
            </a:b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nrope"/>
              <a:buAutoNum type="arabicPeriod"/>
            </a:pP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Visibilidad y difusión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 en redes de innovación.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i="1"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35"/>
          <p:cNvCxnSpPr/>
          <p:nvPr/>
        </p:nvCxnSpPr>
        <p:spPr>
          <a:xfrm>
            <a:off x="660450" y="1171750"/>
            <a:ext cx="15000" cy="24825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8" name="Google Shape;458;p35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50" y="4719250"/>
            <a:ext cx="282701" cy="2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 txBox="1"/>
          <p:nvPr>
            <p:ph idx="1" type="subTitle"/>
          </p:nvPr>
        </p:nvSpPr>
        <p:spPr>
          <a:xfrm>
            <a:off x="736650" y="502225"/>
            <a:ext cx="8175000" cy="3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IA no va a sustituir el trabajo humano. </a:t>
            </a:r>
            <a:r>
              <a:rPr b="1"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 a potenciarlo, </a:t>
            </a: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 se implementa con propósito y pensada para escalar</a:t>
            </a:r>
            <a:r>
              <a:rPr lang="es" sz="3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3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SEDIA, MITECO ¿</a:t>
            </a:r>
            <a:r>
              <a:rPr b="1"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crecemos juntos</a:t>
            </a: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?</a:t>
            </a:r>
            <a:endParaRPr b="1"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ctrTitle"/>
          </p:nvPr>
        </p:nvSpPr>
        <p:spPr>
          <a:xfrm>
            <a:off x="3667575" y="2159925"/>
            <a:ext cx="1926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Manrope"/>
                <a:ea typeface="Manrope"/>
                <a:cs typeface="Manrope"/>
                <a:sym typeface="Manrope"/>
              </a:rPr>
              <a:t>¡Gracias!</a:t>
            </a:r>
            <a:endParaRPr sz="3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5" name="Google Shape;465;p36"/>
          <p:cNvSpPr txBox="1"/>
          <p:nvPr>
            <p:ph idx="1" type="subTitle"/>
          </p:nvPr>
        </p:nvSpPr>
        <p:spPr>
          <a:xfrm>
            <a:off x="3771525" y="2885100"/>
            <a:ext cx="16008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Manrope"/>
                <a:ea typeface="Manrope"/>
                <a:cs typeface="Manrope"/>
                <a:sym typeface="Manrope"/>
              </a:rPr>
              <a:t>mottum.io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66" name="Google Shape;466;p36"/>
          <p:cNvCxnSpPr/>
          <p:nvPr/>
        </p:nvCxnSpPr>
        <p:spPr>
          <a:xfrm flipH="1" rot="10800000">
            <a:off x="3550420" y="2793000"/>
            <a:ext cx="2043000" cy="15900"/>
          </a:xfrm>
          <a:prstGeom prst="straightConnector1">
            <a:avLst/>
          </a:prstGeom>
          <a:noFill/>
          <a:ln cap="flat" cmpd="sng" w="19050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7" name="Google Shape;467;p36" title="Logo Mottum transp oscuro-4000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750" y="1177150"/>
            <a:ext cx="1386501" cy="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/>
          <p:nvPr/>
        </p:nvSpPr>
        <p:spPr>
          <a:xfrm>
            <a:off x="2398050" y="2018175"/>
            <a:ext cx="2756700" cy="1336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2D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3" name="Google Shape;473;p37"/>
          <p:cNvSpPr txBox="1"/>
          <p:nvPr>
            <p:ph type="ctrTitle"/>
          </p:nvPr>
        </p:nvSpPr>
        <p:spPr>
          <a:xfrm>
            <a:off x="284575" y="301275"/>
            <a:ext cx="7585200" cy="5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Contacto</a:t>
            </a:r>
            <a:r>
              <a:rPr b="1" lang="es" sz="25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 sz="25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4" name="Google Shape;474;p37"/>
          <p:cNvSpPr txBox="1"/>
          <p:nvPr>
            <p:ph idx="1" type="subTitle"/>
          </p:nvPr>
        </p:nvSpPr>
        <p:spPr>
          <a:xfrm>
            <a:off x="2504875" y="2107050"/>
            <a:ext cx="3906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José Luis Delgado Davara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CEO - Founder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jl@mottum.io</a:t>
            </a:r>
            <a:r>
              <a:rPr lang="es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+34679239723 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75" name="Google Shape;475;p37"/>
          <p:cNvCxnSpPr/>
          <p:nvPr/>
        </p:nvCxnSpPr>
        <p:spPr>
          <a:xfrm>
            <a:off x="8400" y="2731425"/>
            <a:ext cx="2395500" cy="6600"/>
          </a:xfrm>
          <a:prstGeom prst="straightConnector1">
            <a:avLst/>
          </a:prstGeom>
          <a:noFill/>
          <a:ln cap="flat" cmpd="sng" w="19050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6" name="Google Shape;476;p37" title="users-che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900" y="1467925"/>
            <a:ext cx="459450" cy="4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 title="Favicon Mottum claro fondo transp-1920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650" y="4656550"/>
            <a:ext cx="282701" cy="2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12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Tecnologías implementadas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84" name="Google Shape;484;p38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5" name="Google Shape;4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8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8"/>
          <p:cNvSpPr txBox="1"/>
          <p:nvPr/>
        </p:nvSpPr>
        <p:spPr>
          <a:xfrm>
            <a:off x="424873" y="1083225"/>
            <a:ext cx="846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88" name="Google Shape;488;p38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/>
          <p:nvPr/>
        </p:nvSpPr>
        <p:spPr>
          <a:xfrm>
            <a:off x="424875" y="1581863"/>
            <a:ext cx="3354300" cy="2009400"/>
          </a:xfrm>
          <a:prstGeom prst="roundRect">
            <a:avLst>
              <a:gd fmla="val 72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 txBox="1"/>
          <p:nvPr/>
        </p:nvSpPr>
        <p:spPr>
          <a:xfrm>
            <a:off x="424875" y="1638763"/>
            <a:ext cx="328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Conjuntos de Datos: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SzPts val="1100"/>
              <a:buFont typeface="Manrope"/>
              <a:buChar char="●"/>
            </a:pPr>
            <a:r>
              <a:rPr b="1"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Evaluación</a:t>
            </a: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: Contenidos normativos relacionados y no relacionados con la Biodiversidad (Leyes, Reales Decretos, Reglamentos, Convocatorias,..)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100"/>
              <a:buFont typeface="Manrope"/>
              <a:buChar char="●"/>
            </a:pPr>
            <a:r>
              <a:rPr b="1"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Desarrollo</a:t>
            </a:r>
            <a:r>
              <a:rPr lang="es" sz="1100">
                <a:solidFill>
                  <a:srgbClr val="070707"/>
                </a:solidFill>
                <a:latin typeface="Manrope"/>
                <a:ea typeface="Manrope"/>
                <a:cs typeface="Manrope"/>
                <a:sym typeface="Manrope"/>
              </a:rPr>
              <a:t>: API del Boletín Oficial del Estado</a:t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91" name="Google Shape;491;p38"/>
          <p:cNvPicPr preferRelativeResize="0"/>
          <p:nvPr/>
        </p:nvPicPr>
        <p:blipFill rotWithShape="1">
          <a:blip r:embed="rId6">
            <a:alphaModFix/>
          </a:blip>
          <a:srcRect b="58764" l="0" r="0" t="0"/>
          <a:stretch/>
        </p:blipFill>
        <p:spPr>
          <a:xfrm>
            <a:off x="4458675" y="707626"/>
            <a:ext cx="4111200" cy="1956300"/>
          </a:xfrm>
          <a:prstGeom prst="roundRect">
            <a:avLst>
              <a:gd fmla="val 728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675" y="2833137"/>
            <a:ext cx="4111200" cy="1760700"/>
          </a:xfrm>
          <a:prstGeom prst="roundRect">
            <a:avLst>
              <a:gd fmla="val 634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12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Tecnologías implementadas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99" name="Google Shape;499;p39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0" name="Google Shape;5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9"/>
          <p:cNvSpPr txBox="1"/>
          <p:nvPr/>
        </p:nvSpPr>
        <p:spPr>
          <a:xfrm>
            <a:off x="424873" y="1083225"/>
            <a:ext cx="846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3" name="Google Shape;503;p39"/>
          <p:cNvSpPr txBox="1"/>
          <p:nvPr/>
        </p:nvSpPr>
        <p:spPr>
          <a:xfrm>
            <a:off x="1884325" y="1066275"/>
            <a:ext cx="119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Clasificación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4171350" y="1061625"/>
            <a:ext cx="81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Resumen</a:t>
            </a:r>
            <a:endParaRPr b="1"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6079475" y="1060575"/>
            <a:ext cx="304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38761D"/>
                </a:solidFill>
                <a:latin typeface="Manrope"/>
                <a:ea typeface="Manrope"/>
                <a:cs typeface="Manrope"/>
                <a:sym typeface="Manrope"/>
              </a:rPr>
              <a:t>Notificación</a:t>
            </a:r>
            <a:endParaRPr b="1" sz="1100">
              <a:solidFill>
                <a:srgbClr val="3876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25" y="1323237"/>
            <a:ext cx="7344913" cy="33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 title="Captura de pantalla 2025-06-20 0921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15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Competencia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14" name="Google Shape;514;p40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7" name="Google Shape;517;p40"/>
          <p:cNvGraphicFramePr/>
          <p:nvPr/>
        </p:nvGraphicFramePr>
        <p:xfrm>
          <a:off x="881100" y="151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{06E4AC30-4CBC-4230-8302-9CEEE0F86B3A}</a:tableStyleId>
              </a:tblPr>
              <a:tblGrid>
                <a:gridCol w="1673550"/>
                <a:gridCol w="1999000"/>
                <a:gridCol w="1982375"/>
                <a:gridCol w="17268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Criterio</a:t>
                      </a:r>
                      <a:endParaRPr b="1" sz="1000">
                        <a:solidFill>
                          <a:srgbClr val="FFFFFF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Mottum.AI</a:t>
                      </a:r>
                      <a:endParaRPr b="1" sz="1000">
                        <a:solidFill>
                          <a:srgbClr val="FFFFFF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ChatGPT (uso estándar)</a:t>
                      </a:r>
                      <a:endParaRPr b="1" sz="1000">
                        <a:solidFill>
                          <a:srgbClr val="FFFFFF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FFFFFF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Otros proveedores de IA</a:t>
                      </a:r>
                      <a:endParaRPr b="1" sz="1000">
                        <a:solidFill>
                          <a:srgbClr val="FFFFFF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Orientado a la organización</a:t>
                      </a:r>
                      <a:endParaRPr b="1"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🟢 Alta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🔴 Genérica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Parcial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Acompañamiento en la adopción</a:t>
                      </a:r>
                      <a:endParaRPr b="1"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🟢 Sí, plan a medida y seguimiento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000000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Sí, genérico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Soporte limitado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Privacidad y seguridad de datos</a:t>
                      </a:r>
                      <a:endParaRPr b="1"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🟢 Total (infraestructura privada)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🔴 Exposición en nube abierta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Variable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Escalabilidad</a:t>
                      </a:r>
                      <a:endParaRPr b="1"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🟢 Alta, adaptable orientado a la empresa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🔴 Limitada, centrada en usuario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Requiere esfuerzo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Retorno de inversión (ROI)</a:t>
                      </a:r>
                      <a:endParaRPr b="1"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🟢 Medible, vinculado a impacto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🔴 Difuso, no diseñado por industria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🟡 Parcial</a:t>
                      </a:r>
                      <a:endParaRPr sz="1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8" name="Google Shape;518;p40" title="Logo Mottum transp oscuro-4000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750" y="1067562"/>
            <a:ext cx="908902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0"/>
          <p:cNvPicPr preferRelativeResize="0"/>
          <p:nvPr/>
        </p:nvPicPr>
        <p:blipFill rotWithShape="1">
          <a:blip r:embed="rId6">
            <a:alphaModFix/>
          </a:blip>
          <a:srcRect b="17273" l="29338" r="29502" t="16924"/>
          <a:stretch/>
        </p:blipFill>
        <p:spPr>
          <a:xfrm>
            <a:off x="5357625" y="1025950"/>
            <a:ext cx="339155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 title="proveedore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097" y="1026880"/>
            <a:ext cx="388800" cy="38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 title="Captura de pantalla 2025-06-20 0921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1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4. Alerta BOE: Green by AI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28" name="Google Shape;528;p41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9" name="Google Shape;5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 txBox="1"/>
          <p:nvPr/>
        </p:nvSpPr>
        <p:spPr>
          <a:xfrm>
            <a:off x="2225325" y="1472150"/>
            <a:ext cx="63243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Manrope"/>
                <a:ea typeface="Manrope"/>
                <a:cs typeface="Manrope"/>
                <a:sym typeface="Manrope"/>
              </a:rPr>
              <a:t>100% vinculada con la protección de la biodiversidad y la gestión ambiental en España.</a:t>
            </a:r>
            <a:br>
              <a:rPr b="1" lang="es" sz="1100">
                <a:latin typeface="Manrope"/>
                <a:ea typeface="Manrope"/>
                <a:cs typeface="Manrope"/>
                <a:sym typeface="Manrope"/>
              </a:rPr>
            </a:br>
            <a:endParaRPr b="1" sz="1100">
              <a:latin typeface="Manrope"/>
              <a:ea typeface="Manrope"/>
              <a:cs typeface="Manrope"/>
              <a:sym typeface="Manrop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●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Impacto en la gestión ambiental: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Se acelera la capacidad de actuación de administraciones y centros de investigación.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Se mejora el cumplimiento de normas ambientales.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Manrope"/>
              <a:buChar char="○"/>
            </a:pP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Se refuerzan estrategias de conservación y sostenibilidad.</a:t>
            </a:r>
            <a:br>
              <a:rPr lang="es" sz="1100">
                <a:latin typeface="Manrope"/>
                <a:ea typeface="Manrope"/>
                <a:cs typeface="Manrope"/>
                <a:sym typeface="Manrope"/>
              </a:rPr>
            </a:b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100"/>
              <a:buChar char="●"/>
            </a:pPr>
            <a:r>
              <a:rPr lang="es" sz="1100" u="sng">
                <a:latin typeface="Manrope"/>
                <a:ea typeface="Manrope"/>
                <a:cs typeface="Manrope"/>
                <a:sym typeface="Manrope"/>
              </a:rPr>
              <a:t>Sostenibilidad como propósito</a:t>
            </a:r>
            <a:r>
              <a:rPr lang="es" sz="1100">
                <a:latin typeface="Manrope"/>
                <a:ea typeface="Manrope"/>
                <a:cs typeface="Manrope"/>
                <a:sym typeface="Manrope"/>
              </a:rPr>
              <a:t>: Es un ejemplo de cómo la IA se aplica para apoyar un proceso que tiene impacto positivo en el medio ambiente.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rgbClr val="FFFFFF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31" name="Google Shape;531;p41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1615725" y="1091150"/>
            <a:ext cx="3299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highlight>
                  <a:srgbClr val="FFFFFF"/>
                </a:highlight>
                <a:latin typeface="Manrope"/>
                <a:ea typeface="Manrope"/>
                <a:cs typeface="Manrope"/>
                <a:sym typeface="Manrope"/>
              </a:rPr>
              <a:t>Al servicio de la sostenibilidad</a:t>
            </a:r>
            <a:endParaRPr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1855900" y="512900"/>
            <a:ext cx="715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900"/>
          </a:p>
        </p:txBody>
      </p:sp>
      <p:pic>
        <p:nvPicPr>
          <p:cNvPr id="534" name="Google Shape;534;p41" title="tecnologia-ver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825" y="1041738"/>
            <a:ext cx="441425" cy="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 title="Captura de pantalla 2025-06-20 0921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08800" y="523450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AutoNum type="arabicPeriod"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Han confiado en nosotros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74137" t="0"/>
          <a:stretch/>
        </p:blipFill>
        <p:spPr>
          <a:xfrm>
            <a:off x="2814973" y="3969962"/>
            <a:ext cx="572804" cy="35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0" l="4752" r="0" t="0"/>
          <a:stretch/>
        </p:blipFill>
        <p:spPr>
          <a:xfrm>
            <a:off x="2185542" y="3988980"/>
            <a:ext cx="572796" cy="29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7958" y="4006225"/>
            <a:ext cx="481854" cy="26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0" l="71940" r="0" t="12388"/>
          <a:stretch/>
        </p:blipFill>
        <p:spPr>
          <a:xfrm>
            <a:off x="4059702" y="3947645"/>
            <a:ext cx="790951" cy="39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8">
            <a:alphaModFix/>
          </a:blip>
          <a:srcRect b="74019" l="4737" r="48858" t="7189"/>
          <a:stretch/>
        </p:blipFill>
        <p:spPr>
          <a:xfrm>
            <a:off x="4995143" y="4014236"/>
            <a:ext cx="672094" cy="26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8">
            <a:alphaModFix/>
          </a:blip>
          <a:srcRect b="77614" l="56208" r="5229" t="3295"/>
          <a:stretch/>
        </p:blipFill>
        <p:spPr>
          <a:xfrm>
            <a:off x="5723238" y="3890190"/>
            <a:ext cx="672094" cy="32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8">
            <a:alphaModFix/>
          </a:blip>
          <a:srcRect b="51165" l="4668" r="51983" t="28042"/>
          <a:stretch/>
        </p:blipFill>
        <p:spPr>
          <a:xfrm>
            <a:off x="6548629" y="3921608"/>
            <a:ext cx="635004" cy="29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8">
            <a:alphaModFix/>
          </a:blip>
          <a:srcRect b="27008" l="55696" r="12227" t="40494"/>
          <a:stretch/>
        </p:blipFill>
        <p:spPr>
          <a:xfrm>
            <a:off x="7259048" y="3883963"/>
            <a:ext cx="398502" cy="39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9">
            <a:alphaModFix/>
          </a:blip>
          <a:srcRect b="6374" l="6351" r="55383" t="55227"/>
          <a:stretch/>
        </p:blipFill>
        <p:spPr>
          <a:xfrm>
            <a:off x="3509095" y="3890188"/>
            <a:ext cx="481852" cy="4760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3563610" y="3068896"/>
            <a:ext cx="63900" cy="702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10">
            <a:alphaModFix/>
          </a:blip>
          <a:srcRect b="1605" l="6721" r="8092" t="5049"/>
          <a:stretch/>
        </p:blipFill>
        <p:spPr>
          <a:xfrm>
            <a:off x="2288034" y="1075201"/>
            <a:ext cx="4770494" cy="26633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3050075" y="2462513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169888" y="2136933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4547740" y="2191196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4547740" y="2679567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768954" y="2733830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289701" y="2516777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574914" y="3179552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5"/>
          <p:cNvCxnSpPr>
            <a:stCxn id="94" idx="2"/>
            <a:endCxn id="101" idx="3"/>
          </p:cNvCxnSpPr>
          <p:nvPr/>
        </p:nvCxnSpPr>
        <p:spPr>
          <a:xfrm rot="10800000">
            <a:off x="2354188" y="1686033"/>
            <a:ext cx="815700" cy="4809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>
            <a:stCxn id="93" idx="7"/>
            <a:endCxn id="103" idx="3"/>
          </p:cNvCxnSpPr>
          <p:nvPr/>
        </p:nvCxnSpPr>
        <p:spPr>
          <a:xfrm rot="10800000">
            <a:off x="2507076" y="2317400"/>
            <a:ext cx="593700" cy="1539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/>
          <p:cNvCxnSpPr>
            <a:stCxn id="98" idx="3"/>
          </p:cNvCxnSpPr>
          <p:nvPr/>
        </p:nvCxnSpPr>
        <p:spPr>
          <a:xfrm flipH="1">
            <a:off x="2407400" y="2567990"/>
            <a:ext cx="891000" cy="4269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/>
          <p:nvPr/>
        </p:nvCxnSpPr>
        <p:spPr>
          <a:xfrm flipH="1">
            <a:off x="3348863" y="3208025"/>
            <a:ext cx="265500" cy="1305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/>
          <p:nvPr/>
        </p:nvSpPr>
        <p:spPr>
          <a:xfrm>
            <a:off x="4289020" y="2700592"/>
            <a:ext cx="59400" cy="60000"/>
          </a:xfrm>
          <a:prstGeom prst="ellipse">
            <a:avLst/>
          </a:prstGeom>
          <a:solidFill>
            <a:srgbClr val="FF2D01"/>
          </a:solidFill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5"/>
          <p:cNvCxnSpPr>
            <a:stCxn id="95" idx="6"/>
            <a:endCxn id="108" idx="1"/>
          </p:cNvCxnSpPr>
          <p:nvPr/>
        </p:nvCxnSpPr>
        <p:spPr>
          <a:xfrm flipH="1" rot="10800000">
            <a:off x="4607140" y="2215496"/>
            <a:ext cx="1626300" cy="57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/>
          <p:nvPr/>
        </p:nvCxnSpPr>
        <p:spPr>
          <a:xfrm>
            <a:off x="4607072" y="2733841"/>
            <a:ext cx="870600" cy="5232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4318686" y="2739386"/>
            <a:ext cx="65700" cy="5499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" name="Google Shape;111;p15"/>
          <p:cNvGrpSpPr/>
          <p:nvPr/>
        </p:nvGrpSpPr>
        <p:grpSpPr>
          <a:xfrm>
            <a:off x="1597950" y="1468471"/>
            <a:ext cx="841076" cy="356485"/>
            <a:chOff x="480050" y="1105025"/>
            <a:chExt cx="990900" cy="240300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Estados Unidos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750850" y="2170324"/>
            <a:ext cx="841076" cy="241189"/>
            <a:chOff x="480050" y="1105025"/>
            <a:chExt cx="990900" cy="240300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México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2591950" y="3239087"/>
            <a:ext cx="841076" cy="236647"/>
            <a:chOff x="480050" y="1105025"/>
            <a:chExt cx="990900" cy="240300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Chile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5256775" y="3207949"/>
            <a:ext cx="841076" cy="241189"/>
            <a:chOff x="480050" y="1105025"/>
            <a:chExt cx="990900" cy="240300"/>
          </a:xfrm>
        </p:grpSpPr>
        <p:sp>
          <p:nvSpPr>
            <p:cNvPr id="119" name="Google Shape;119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Ghana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6149347" y="2092968"/>
            <a:ext cx="841076" cy="200795"/>
            <a:chOff x="480050" y="1105025"/>
            <a:chExt cx="990900" cy="240300"/>
          </a:xfrm>
        </p:grpSpPr>
        <p:sp>
          <p:nvSpPr>
            <p:cNvPr id="122" name="Google Shape;122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España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</a:rPr>
                <a:t>España</a:t>
              </a:r>
              <a:endParaRPr sz="800">
                <a:solidFill>
                  <a:srgbClr val="595959"/>
                </a:solidFill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4014900" y="3239087"/>
            <a:ext cx="841076" cy="236647"/>
            <a:chOff x="480050" y="1105025"/>
            <a:chExt cx="990900" cy="2403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480050" y="1105025"/>
              <a:ext cx="9909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595959"/>
                  </a:solidFill>
                  <a:latin typeface="Manrope"/>
                  <a:ea typeface="Manrope"/>
                  <a:cs typeface="Manrope"/>
                  <a:sym typeface="Manrope"/>
                </a:rPr>
                <a:t>Cabo Verde</a:t>
              </a:r>
              <a:endParaRPr sz="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79125" y="1165850"/>
              <a:ext cx="791700" cy="171600"/>
            </a:xfrm>
            <a:prstGeom prst="rect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" name="Google Shape;126;p15"/>
          <p:cNvCxnSpPr>
            <a:stCxn id="97" idx="7"/>
          </p:cNvCxnSpPr>
          <p:nvPr/>
        </p:nvCxnSpPr>
        <p:spPr>
          <a:xfrm flipH="1" rot="10800000">
            <a:off x="3819655" y="2505917"/>
            <a:ext cx="99300" cy="2367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/>
          <p:nvPr/>
        </p:nvSpPr>
        <p:spPr>
          <a:xfrm>
            <a:off x="3593181" y="2357280"/>
            <a:ext cx="672300" cy="143400"/>
          </a:xfrm>
          <a:prstGeom prst="rect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Manrope"/>
                <a:ea typeface="Manrope"/>
                <a:cs typeface="Manrope"/>
                <a:sym typeface="Manrope"/>
              </a:rPr>
              <a:t>Surinam</a:t>
            </a:r>
            <a:endParaRPr sz="8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750862" y="2942571"/>
            <a:ext cx="672300" cy="143400"/>
          </a:xfrm>
          <a:prstGeom prst="rect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Manrope"/>
                <a:ea typeface="Manrope"/>
                <a:cs typeface="Manrope"/>
                <a:sym typeface="Manrope"/>
              </a:rPr>
              <a:t>Belice</a:t>
            </a:r>
            <a:endParaRPr sz="8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29" name="Google Shape;129;p15" title="Captura de pantalla 2025-06-20 092141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64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2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AutoNum type="arabicPeriod"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mottum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b="1" lang="es" sz="2000">
                <a:solidFill>
                  <a:srgbClr val="FF2D0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Historia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44" name="Google Shape;544;p42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42"/>
          <p:cNvSpPr txBox="1"/>
          <p:nvPr/>
        </p:nvSpPr>
        <p:spPr>
          <a:xfrm>
            <a:off x="589375" y="1147325"/>
            <a:ext cx="37653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Historia</a:t>
            </a:r>
            <a:r>
              <a:rPr b="1" lang="es" sz="1300">
                <a:solidFill>
                  <a:srgbClr val="F52D05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b="1" sz="1300">
              <a:solidFill>
                <a:srgbClr val="F52D0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Mottum Analytica, startup certificada por </a:t>
            </a:r>
            <a:r>
              <a:rPr b="1"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Enisa</a:t>
            </a: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nacida en 2023. Es una empresa independiente y consolidada, comprometida con aportar valor a través de los datos y transformarlos en estrategias accionables que impulsan el éxito de sus clientes.</a:t>
            </a:r>
            <a:endParaRPr sz="11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Impulsada por la trayectoria de sus fundadores en los Banca Multilateral (Washington DC) y trabajando en países de Latinoamérica y el Caribe, la startup ha trabajado en 8 países . La empresa ahora refuerza su misión a través de su producto </a:t>
            </a:r>
            <a:r>
              <a:rPr b="1"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Mottum AI -</a:t>
            </a: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la suite de agentes de IA para corporaciones</a:t>
            </a: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1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4730775" y="1147325"/>
            <a:ext cx="3765300" cy="27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Misión</a:t>
            </a:r>
            <a:r>
              <a:rPr b="1" lang="es" sz="1300">
                <a:solidFill>
                  <a:srgbClr val="F52D05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b="1" sz="1300">
              <a:solidFill>
                <a:srgbClr val="F52D0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Nuestra misión es empoderar a las personas, la sociedad y las organizaciones a través del uso estratégico e inteligente de los datos y la IA.</a:t>
            </a:r>
            <a:endParaRPr sz="11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Visión</a:t>
            </a:r>
            <a:r>
              <a:rPr b="1" lang="es" sz="1300">
                <a:solidFill>
                  <a:srgbClr val="F52D05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b="1" sz="1100">
              <a:solidFill>
                <a:srgbClr val="F52D05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Vemos un mundo donde los datos sirven como lenguaje universal, cerrando brechas, aumentando la equidad e impulsando a los individuos y comunidades.</a:t>
            </a:r>
            <a:endParaRPr sz="11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La IA y los datos son accesibles, transparentes y éticos.</a:t>
            </a:r>
            <a:endParaRPr b="1" sz="1300">
              <a:solidFill>
                <a:srgbClr val="07070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47" name="Google Shape;547;p42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23575" y="487838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AutoNum type="arabicPeriod"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Equipo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38" name="Google Shape;138;p16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" name="Google Shape;139;p16"/>
          <p:cNvGrpSpPr/>
          <p:nvPr/>
        </p:nvGrpSpPr>
        <p:grpSpPr>
          <a:xfrm>
            <a:off x="656525" y="1293325"/>
            <a:ext cx="2065800" cy="1466250"/>
            <a:chOff x="319825" y="1131325"/>
            <a:chExt cx="2065800" cy="1466250"/>
          </a:xfrm>
        </p:grpSpPr>
        <p:sp>
          <p:nvSpPr>
            <p:cNvPr id="140" name="Google Shape;140;p16"/>
            <p:cNvSpPr txBox="1"/>
            <p:nvPr/>
          </p:nvSpPr>
          <p:spPr>
            <a:xfrm>
              <a:off x="319825" y="2148175"/>
              <a:ext cx="2065800" cy="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Jose Luis  Delgado Davara</a:t>
              </a:r>
              <a:b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</a:br>
              <a:r>
                <a:rPr lang="es" sz="9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CEO &amp;  Founder </a:t>
              </a:r>
              <a:endPara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41" name="Google Shape;14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29725" y="1131325"/>
              <a:ext cx="846000" cy="846000"/>
            </a:xfrm>
            <a:prstGeom prst="ellipse">
              <a:avLst/>
            </a:prstGeom>
            <a:noFill/>
            <a:ln cap="flat" cmpd="sng" w="19050">
              <a:solidFill>
                <a:srgbClr val="FF2D0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42" name="Google Shape;142;p16"/>
          <p:cNvGrpSpPr/>
          <p:nvPr/>
        </p:nvGrpSpPr>
        <p:grpSpPr>
          <a:xfrm>
            <a:off x="3893313" y="1283725"/>
            <a:ext cx="1658100" cy="1671025"/>
            <a:chOff x="4198725" y="980550"/>
            <a:chExt cx="1658100" cy="1671025"/>
          </a:xfrm>
        </p:grpSpPr>
        <p:sp>
          <p:nvSpPr>
            <p:cNvPr id="143" name="Google Shape;143;p16"/>
            <p:cNvSpPr txBox="1"/>
            <p:nvPr/>
          </p:nvSpPr>
          <p:spPr>
            <a:xfrm>
              <a:off x="4198725" y="1903975"/>
              <a:ext cx="16581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Hylenne González</a:t>
              </a:r>
              <a:b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</a:br>
              <a:r>
                <a:rPr lang="es" sz="9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Project Manager &amp; Communications</a:t>
              </a:r>
              <a:endPara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44" name="Google Shape;14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75" y="980550"/>
              <a:ext cx="846000" cy="846000"/>
            </a:xfrm>
            <a:prstGeom prst="ellipse">
              <a:avLst/>
            </a:prstGeom>
            <a:noFill/>
            <a:ln cap="flat" cmpd="sng" w="19050">
              <a:solidFill>
                <a:srgbClr val="FF2D0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45" name="Google Shape;145;p16"/>
          <p:cNvGrpSpPr/>
          <p:nvPr/>
        </p:nvGrpSpPr>
        <p:grpSpPr>
          <a:xfrm>
            <a:off x="6803800" y="1283725"/>
            <a:ext cx="1658100" cy="1617025"/>
            <a:chOff x="6027525" y="980550"/>
            <a:chExt cx="1658100" cy="1617025"/>
          </a:xfrm>
        </p:grpSpPr>
        <p:sp>
          <p:nvSpPr>
            <p:cNvPr id="146" name="Google Shape;146;p16"/>
            <p:cNvSpPr txBox="1"/>
            <p:nvPr/>
          </p:nvSpPr>
          <p:spPr>
            <a:xfrm>
              <a:off x="6027525" y="1903975"/>
              <a:ext cx="1658100" cy="6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Arturo Ortiz</a:t>
              </a:r>
              <a:b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</a:br>
              <a:r>
                <a:rPr lang="es" sz="9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Technological &amp; AI Solution Engineer</a:t>
              </a:r>
              <a:endPara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47" name="Google Shape;14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11075" y="980550"/>
              <a:ext cx="846000" cy="846000"/>
            </a:xfrm>
            <a:prstGeom prst="ellipse">
              <a:avLst/>
            </a:prstGeom>
            <a:noFill/>
            <a:ln cap="flat" cmpd="sng" w="19050">
              <a:solidFill>
                <a:srgbClr val="FF2D0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48" name="Google Shape;148;p16"/>
          <p:cNvGrpSpPr/>
          <p:nvPr/>
        </p:nvGrpSpPr>
        <p:grpSpPr>
          <a:xfrm>
            <a:off x="2202851" y="2802350"/>
            <a:ext cx="2002200" cy="1707700"/>
            <a:chOff x="3150383" y="2748350"/>
            <a:chExt cx="2002200" cy="1707700"/>
          </a:xfrm>
        </p:grpSpPr>
        <p:sp>
          <p:nvSpPr>
            <p:cNvPr id="149" name="Google Shape;149;p16"/>
            <p:cNvSpPr txBox="1"/>
            <p:nvPr/>
          </p:nvSpPr>
          <p:spPr>
            <a:xfrm>
              <a:off x="3150383" y="3654450"/>
              <a:ext cx="20022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Beltrán Valle</a:t>
              </a:r>
              <a:b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</a:br>
              <a:r>
                <a:rPr lang="es" sz="9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Computer Science &amp; AI Engineer</a:t>
              </a:r>
              <a:endPara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50" name="Google Shape;15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28475" y="2748350"/>
              <a:ext cx="846000" cy="846000"/>
            </a:xfrm>
            <a:prstGeom prst="ellipse">
              <a:avLst/>
            </a:prstGeom>
            <a:noFill/>
            <a:ln cap="flat" cmpd="sng" w="19050">
              <a:solidFill>
                <a:srgbClr val="FF2D0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51" name="Google Shape;151;p16"/>
          <p:cNvGrpSpPr/>
          <p:nvPr/>
        </p:nvGrpSpPr>
        <p:grpSpPr>
          <a:xfrm>
            <a:off x="5347256" y="2802350"/>
            <a:ext cx="1658100" cy="1725025"/>
            <a:chOff x="5075025" y="2748350"/>
            <a:chExt cx="1658100" cy="1725025"/>
          </a:xfrm>
        </p:grpSpPr>
        <p:sp>
          <p:nvSpPr>
            <p:cNvPr id="152" name="Google Shape;152;p16"/>
            <p:cNvSpPr txBox="1"/>
            <p:nvPr/>
          </p:nvSpPr>
          <p:spPr>
            <a:xfrm>
              <a:off x="5075025" y="3671775"/>
              <a:ext cx="16581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Ana Luisa Delgado</a:t>
              </a:r>
              <a:br>
                <a:rPr b="1" lang="es" sz="11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</a:br>
              <a:r>
                <a:rPr lang="es" sz="9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Innovation Specialist</a:t>
              </a:r>
              <a:endParaRPr sz="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53" name="Google Shape;153;p16" title="Captura de pantalla 2024-03-10 2325.png"/>
            <p:cNvPicPr preferRelativeResize="0"/>
            <p:nvPr/>
          </p:nvPicPr>
          <p:blipFill rotWithShape="1">
            <a:blip r:embed="rId9">
              <a:alphaModFix/>
            </a:blip>
            <a:srcRect b="3427" l="0" r="0" t="3427"/>
            <a:stretch/>
          </p:blipFill>
          <p:spPr>
            <a:xfrm>
              <a:off x="5481075" y="2748350"/>
              <a:ext cx="846000" cy="846000"/>
            </a:xfrm>
            <a:prstGeom prst="ellipse">
              <a:avLst/>
            </a:prstGeom>
            <a:noFill/>
            <a:ln cap="flat" cmpd="sng" w="19050">
              <a:solidFill>
                <a:srgbClr val="FF2D0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54" name="Google Shape;154;p16" title="Captura de pantalla 2025-06-20 09214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64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720375" y="1776950"/>
            <a:ext cx="892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Hablemos de IA</a:t>
            </a:r>
            <a:r>
              <a:rPr b="1" lang="es" sz="3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 flipH="1">
            <a:off x="638775" y="1684475"/>
            <a:ext cx="5400" cy="9378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17" title="Captura de pantalla 2025-06-20 0921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4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title="Favicon Mottum oscuro fondo transp-3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ctrTitle"/>
          </p:nvPr>
        </p:nvSpPr>
        <p:spPr>
          <a:xfrm>
            <a:off x="284575" y="301275"/>
            <a:ext cx="7585200" cy="5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2. </a:t>
            </a:r>
            <a:r>
              <a:rPr lang="es" sz="20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Problema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b="1" sz="20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68" name="Google Shape;168;p18"/>
          <p:cNvCxnSpPr/>
          <p:nvPr/>
        </p:nvCxnSpPr>
        <p:spPr>
          <a:xfrm>
            <a:off x="0" y="8319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8"/>
          <p:cNvSpPr/>
          <p:nvPr/>
        </p:nvSpPr>
        <p:spPr>
          <a:xfrm rot="10800000">
            <a:off x="604075" y="1504875"/>
            <a:ext cx="2720700" cy="23772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748825" y="1740150"/>
            <a:ext cx="2394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Todos hablan de  IA, 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la quiero para mi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559900" y="2460325"/>
            <a:ext cx="2798400" cy="7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8"/>
          <p:cNvSpPr txBox="1"/>
          <p:nvPr/>
        </p:nvSpPr>
        <p:spPr>
          <a:xfrm>
            <a:off x="748825" y="2730750"/>
            <a:ext cx="2394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Para qué 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necesito IA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3857541" y="881625"/>
            <a:ext cx="5068200" cy="714300"/>
            <a:chOff x="3857541" y="881625"/>
            <a:chExt cx="5068200" cy="714300"/>
          </a:xfrm>
        </p:grpSpPr>
        <p:cxnSp>
          <p:nvCxnSpPr>
            <p:cNvPr id="174" name="Google Shape;174;p18"/>
            <p:cNvCxnSpPr/>
            <p:nvPr/>
          </p:nvCxnSpPr>
          <p:spPr>
            <a:xfrm>
              <a:off x="3898125" y="881625"/>
              <a:ext cx="2100" cy="670800"/>
            </a:xfrm>
            <a:prstGeom prst="straightConnector1">
              <a:avLst/>
            </a:prstGeom>
            <a:noFill/>
            <a:ln cap="flat" cmpd="sng" w="9525">
              <a:solidFill>
                <a:srgbClr val="FF2D0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" name="Google Shape;175;p18"/>
            <p:cNvSpPr txBox="1"/>
            <p:nvPr/>
          </p:nvSpPr>
          <p:spPr>
            <a:xfrm>
              <a:off x="3857541" y="881625"/>
              <a:ext cx="50682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Implementar IA empresarial va más allá de comprar licencias de ChatGPT.</a:t>
              </a:r>
              <a:endParaRPr sz="100"/>
            </a:p>
          </p:txBody>
        </p:sp>
      </p:grpSp>
      <p:pic>
        <p:nvPicPr>
          <p:cNvPr id="176" name="Google Shape;176;p18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title="Captura de pantalla 2025-06-20 0921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8"/>
          <p:cNvGrpSpPr/>
          <p:nvPr/>
        </p:nvGrpSpPr>
        <p:grpSpPr>
          <a:xfrm>
            <a:off x="4172625" y="1817550"/>
            <a:ext cx="4703050" cy="2646175"/>
            <a:chOff x="4172625" y="1817550"/>
            <a:chExt cx="4703050" cy="2646175"/>
          </a:xfrm>
        </p:grpSpPr>
        <p:sp>
          <p:nvSpPr>
            <p:cNvPr id="179" name="Google Shape;179;p18"/>
            <p:cNvSpPr txBox="1"/>
            <p:nvPr/>
          </p:nvSpPr>
          <p:spPr>
            <a:xfrm>
              <a:off x="4919925" y="2178900"/>
              <a:ext cx="38955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No implementar IA puede hacer perder eficiencia a nuestras organizaciones y gobiernos.</a:t>
              </a:r>
              <a:endParaRPr sz="1300"/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4698875" y="1875725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Eficiencia y competitividad</a:t>
              </a:r>
              <a:endParaRPr/>
            </a:p>
          </p:txBody>
        </p:sp>
        <p:cxnSp>
          <p:nvCxnSpPr>
            <p:cNvPr id="181" name="Google Shape;181;p18"/>
            <p:cNvCxnSpPr/>
            <p:nvPr/>
          </p:nvCxnSpPr>
          <p:spPr>
            <a:xfrm>
              <a:off x="4205525" y="1817550"/>
              <a:ext cx="476100" cy="255300"/>
            </a:xfrm>
            <a:prstGeom prst="curvedConnector3">
              <a:avLst>
                <a:gd fmla="val 1071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" name="Google Shape;182;p18"/>
            <p:cNvSpPr txBox="1"/>
            <p:nvPr/>
          </p:nvSpPr>
          <p:spPr>
            <a:xfrm>
              <a:off x="4869775" y="3116250"/>
              <a:ext cx="4005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La solución debe resolver un problema real. </a:t>
              </a:r>
              <a:endParaRPr sz="1300"/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4648725" y="2806075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Casos de uso validados</a:t>
              </a:r>
              <a:endParaRPr/>
            </a:p>
          </p:txBody>
        </p:sp>
        <p:cxnSp>
          <p:nvCxnSpPr>
            <p:cNvPr id="184" name="Google Shape;184;p18"/>
            <p:cNvCxnSpPr/>
            <p:nvPr/>
          </p:nvCxnSpPr>
          <p:spPr>
            <a:xfrm>
              <a:off x="4172625" y="2757738"/>
              <a:ext cx="476100" cy="255300"/>
            </a:xfrm>
            <a:prstGeom prst="curvedConnector3">
              <a:avLst>
                <a:gd fmla="val 1071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" name="Google Shape;185;p18"/>
            <p:cNvSpPr txBox="1"/>
            <p:nvPr/>
          </p:nvSpPr>
          <p:spPr>
            <a:xfrm>
              <a:off x="4887025" y="3848725"/>
              <a:ext cx="38955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Optimizar el consumo energético desde la definición de la solución.</a:t>
              </a:r>
              <a:endParaRPr sz="1300"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4665975" y="3545550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5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rPr>
                <a:t>Consumo energético medible</a:t>
              </a:r>
              <a:endParaRPr/>
            </a:p>
          </p:txBody>
        </p:sp>
        <p:cxnSp>
          <p:nvCxnSpPr>
            <p:cNvPr id="187" name="Google Shape;187;p18"/>
            <p:cNvCxnSpPr/>
            <p:nvPr/>
          </p:nvCxnSpPr>
          <p:spPr>
            <a:xfrm>
              <a:off x="4172625" y="3487375"/>
              <a:ext cx="476100" cy="255300"/>
            </a:xfrm>
            <a:prstGeom prst="curvedConnector3">
              <a:avLst>
                <a:gd fmla="val 1071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09250" y="444325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2. La trampa de la IA sin propósito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4" name="Google Shape;194;p19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19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/>
          <p:nvPr/>
        </p:nvSpPr>
        <p:spPr>
          <a:xfrm rot="10800000">
            <a:off x="1172750" y="1383150"/>
            <a:ext cx="2720700" cy="23772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317500" y="1618425"/>
            <a:ext cx="2394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Todos hablan de  IA, 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la quiero para mi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9" name="Google Shape;199;p19"/>
          <p:cNvCxnSpPr/>
          <p:nvPr/>
        </p:nvCxnSpPr>
        <p:spPr>
          <a:xfrm>
            <a:off x="1128575" y="2338600"/>
            <a:ext cx="2787300" cy="1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9"/>
          <p:cNvSpPr txBox="1"/>
          <p:nvPr/>
        </p:nvSpPr>
        <p:spPr>
          <a:xfrm>
            <a:off x="1317500" y="2609025"/>
            <a:ext cx="2394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Para qué 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necesito IA</a:t>
            </a:r>
            <a:endParaRPr b="1" sz="10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251000" y="1271800"/>
            <a:ext cx="45690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Una estrategia de IA se debe basar en:</a:t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Ahorro operativo tangible</a:t>
            </a:r>
            <a:r>
              <a:rPr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, no promesas.</a:t>
            </a:r>
            <a:br>
              <a:rPr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Casos de uso validados</a:t>
            </a:r>
            <a:r>
              <a:rPr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, con retorno medible.</a:t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2D01"/>
              </a:buClr>
              <a:buSzPts val="1200"/>
              <a:buFont typeface="Manrope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Integración 360</a:t>
            </a:r>
            <a:r>
              <a:rPr lang="es" sz="12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, no “soluciones aisladas”.</a:t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2D03"/>
              </a:buClr>
              <a:buSzPts val="1200"/>
              <a:buFont typeface="Manrope"/>
              <a:buAutoNum type="arabicPeriod"/>
            </a:pP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Eficiente energéticamente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b="1" lang="es" sz="1200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s" sz="1200">
                <a:latin typeface="Manrope"/>
                <a:ea typeface="Manrope"/>
                <a:cs typeface="Manrope"/>
                <a:sym typeface="Manrope"/>
              </a:rPr>
              <a:t>con algoritmos verdes.</a:t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2" name="Google Shape;202;p19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0375" y="1776950"/>
            <a:ext cx="892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IA tiene que ser </a:t>
            </a:r>
            <a:r>
              <a:rPr b="1"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útil</a:t>
            </a: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no impresionante. </a:t>
            </a:r>
            <a:endParaRPr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 lo contrario, </a:t>
            </a:r>
            <a:r>
              <a:rPr lang="es" sz="3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 es sostenible</a:t>
            </a:r>
            <a:r>
              <a:rPr b="1" lang="es" sz="3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3000">
              <a:solidFill>
                <a:srgbClr val="FF2D0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644175" y="1684475"/>
            <a:ext cx="3900" cy="1454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20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 title="Captura de pantalla 2025-06-20 0921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>
            <a:off x="8400" y="8400"/>
            <a:ext cx="91440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109250" y="487838"/>
            <a:ext cx="548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3. IA con propósito para el Miteco</a:t>
            </a:r>
            <a:r>
              <a:rPr b="1" lang="es" sz="2000">
                <a:solidFill>
                  <a:srgbClr val="FF2D0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r>
              <a:rPr lang="es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(PNAV)</a:t>
            </a:r>
            <a:r>
              <a:rPr lang="es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0" y="908175"/>
            <a:ext cx="3081300" cy="2100"/>
          </a:xfrm>
          <a:prstGeom prst="straightConnector1">
            <a:avLst/>
          </a:prstGeom>
          <a:noFill/>
          <a:ln cap="flat" cmpd="sng" w="9525">
            <a:solidFill>
              <a:srgbClr val="FF2D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21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6925" y="108148"/>
            <a:ext cx="1621303" cy="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6173175" y="1281450"/>
            <a:ext cx="154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pSp>
        <p:nvGrpSpPr>
          <p:cNvPr id="221" name="Google Shape;221;p21"/>
          <p:cNvGrpSpPr/>
          <p:nvPr/>
        </p:nvGrpSpPr>
        <p:grpSpPr>
          <a:xfrm>
            <a:off x="508450" y="1990125"/>
            <a:ext cx="7896900" cy="1912000"/>
            <a:chOff x="508450" y="1990125"/>
            <a:chExt cx="7896900" cy="1912000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508450" y="2569500"/>
              <a:ext cx="78969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s">
                  <a:highlight>
                    <a:srgbClr val="FFFFFF"/>
                  </a:highlight>
                  <a:latin typeface="Manrope"/>
                  <a:ea typeface="Manrope"/>
                  <a:cs typeface="Manrope"/>
                  <a:sym typeface="Manrope"/>
                </a:rPr>
                <a:t>¿Cómo podemos ofrecer a MITECO la capacidad de detectar, entender y actuar sobre estos cambios en tiempo real, antes de que sea tarde?</a:t>
              </a:r>
              <a:endParaRPr b="1" sz="8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223" name="Google Shape;223;p21"/>
            <p:cNvGrpSpPr/>
            <p:nvPr/>
          </p:nvGrpSpPr>
          <p:grpSpPr>
            <a:xfrm>
              <a:off x="1844800" y="1990125"/>
              <a:ext cx="1836300" cy="612465"/>
              <a:chOff x="1844800" y="1990125"/>
              <a:chExt cx="1836300" cy="612465"/>
            </a:xfrm>
          </p:grpSpPr>
          <p:sp>
            <p:nvSpPr>
              <p:cNvPr id="224" name="Google Shape;224;p21"/>
              <p:cNvSpPr/>
              <p:nvPr/>
            </p:nvSpPr>
            <p:spPr>
              <a:xfrm rot="5802433">
                <a:off x="3333510" y="2281566"/>
                <a:ext cx="342738" cy="270130"/>
              </a:xfrm>
              <a:custGeom>
                <a:rect b="b" l="l" r="r" t="t"/>
                <a:pathLst>
                  <a:path extrusionOk="0" h="14494" w="13433">
                    <a:moveTo>
                      <a:pt x="0" y="14494"/>
                    </a:moveTo>
                    <a:cubicBezTo>
                      <a:pt x="1481" y="8075"/>
                      <a:pt x="6846" y="0"/>
                      <a:pt x="13433" y="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5" name="Google Shape;225;p21"/>
              <p:cNvSpPr txBox="1"/>
              <p:nvPr/>
            </p:nvSpPr>
            <p:spPr>
              <a:xfrm>
                <a:off x="1844800" y="1990125"/>
                <a:ext cx="1836300" cy="3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s" sz="1800">
                    <a:solidFill>
                      <a:srgbClr val="FF2D01"/>
                    </a:solidFill>
                    <a:latin typeface="Caveat"/>
                    <a:ea typeface="Caveat"/>
                    <a:cs typeface="Caveat"/>
                    <a:sym typeface="Caveat"/>
                  </a:rPr>
                  <a:t>Beneficiario claro</a:t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  <p:grpSp>
          <p:nvGrpSpPr>
            <p:cNvPr id="226" name="Google Shape;226;p21"/>
            <p:cNvGrpSpPr/>
            <p:nvPr/>
          </p:nvGrpSpPr>
          <p:grpSpPr>
            <a:xfrm>
              <a:off x="5677241" y="2068114"/>
              <a:ext cx="2476797" cy="763099"/>
              <a:chOff x="5677241" y="2068114"/>
              <a:chExt cx="2476797" cy="763099"/>
            </a:xfrm>
          </p:grpSpPr>
          <p:sp>
            <p:nvSpPr>
              <p:cNvPr id="227" name="Google Shape;227;p21"/>
              <p:cNvSpPr/>
              <p:nvPr/>
            </p:nvSpPr>
            <p:spPr>
              <a:xfrm rot="7123090">
                <a:off x="5661696" y="2268476"/>
                <a:ext cx="671595" cy="362374"/>
              </a:xfrm>
              <a:custGeom>
                <a:rect b="b" l="l" r="r" t="t"/>
                <a:pathLst>
                  <a:path extrusionOk="0" h="31860" w="40300">
                    <a:moveTo>
                      <a:pt x="0" y="0"/>
                    </a:moveTo>
                    <a:cubicBezTo>
                      <a:pt x="0" y="9237"/>
                      <a:pt x="4427" y="18921"/>
                      <a:pt x="10959" y="25453"/>
                    </a:cubicBezTo>
                    <a:cubicBezTo>
                      <a:pt x="18035" y="32529"/>
                      <a:pt x="30292" y="31816"/>
                      <a:pt x="40300" y="31816"/>
                    </a:cubicBezTo>
                  </a:path>
                </a:pathLst>
              </a:custGeom>
              <a:noFill/>
              <a:ln cap="flat" cmpd="sng" w="9525">
                <a:solidFill>
                  <a:srgbClr val="0C0D0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8" name="Google Shape;228;p21"/>
              <p:cNvSpPr txBox="1"/>
              <p:nvPr/>
            </p:nvSpPr>
            <p:spPr>
              <a:xfrm>
                <a:off x="6317738" y="2068125"/>
                <a:ext cx="1836300" cy="3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solidFill>
                      <a:srgbClr val="FF2D01"/>
                    </a:solidFill>
                    <a:latin typeface="Caveat"/>
                    <a:ea typeface="Caveat"/>
                    <a:cs typeface="Caveat"/>
                    <a:sym typeface="Caveat"/>
                  </a:rPr>
                  <a:t>Caso de uso definido</a:t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  <p:grpSp>
          <p:nvGrpSpPr>
            <p:cNvPr id="229" name="Google Shape;229;p21"/>
            <p:cNvGrpSpPr/>
            <p:nvPr/>
          </p:nvGrpSpPr>
          <p:grpSpPr>
            <a:xfrm>
              <a:off x="2942463" y="3233741"/>
              <a:ext cx="1324800" cy="640984"/>
              <a:chOff x="2942463" y="3233741"/>
              <a:chExt cx="1324800" cy="640984"/>
            </a:xfrm>
          </p:grpSpPr>
          <p:sp>
            <p:nvSpPr>
              <p:cNvPr id="230" name="Google Shape;230;p21"/>
              <p:cNvSpPr/>
              <p:nvPr/>
            </p:nvSpPr>
            <p:spPr>
              <a:xfrm rot="8317460">
                <a:off x="3469833" y="3306558"/>
                <a:ext cx="349975" cy="343554"/>
              </a:xfrm>
              <a:custGeom>
                <a:rect b="b" l="l" r="r" t="t"/>
                <a:pathLst>
                  <a:path extrusionOk="0" h="28819" w="35453">
                    <a:moveTo>
                      <a:pt x="457" y="28820"/>
                    </a:moveTo>
                    <a:cubicBezTo>
                      <a:pt x="-997" y="20109"/>
                      <a:pt x="1875" y="9018"/>
                      <a:pt x="8941" y="3721"/>
                    </a:cubicBezTo>
                    <a:cubicBezTo>
                      <a:pt x="16063" y="-1618"/>
                      <a:pt x="26553" y="540"/>
                      <a:pt x="35454" y="54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1" name="Google Shape;231;p21"/>
              <p:cNvSpPr txBox="1"/>
              <p:nvPr/>
            </p:nvSpPr>
            <p:spPr>
              <a:xfrm>
                <a:off x="2942463" y="3515925"/>
                <a:ext cx="1324800" cy="3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solidFill>
                      <a:srgbClr val="FF2D01"/>
                    </a:solidFill>
                    <a:latin typeface="Caveat"/>
                    <a:ea typeface="Caveat"/>
                    <a:cs typeface="Caveat"/>
                    <a:sym typeface="Caveat"/>
                  </a:rPr>
                  <a:t>Relevancia</a:t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  <p:grpSp>
          <p:nvGrpSpPr>
            <p:cNvPr id="232" name="Google Shape;232;p21"/>
            <p:cNvGrpSpPr/>
            <p:nvPr/>
          </p:nvGrpSpPr>
          <p:grpSpPr>
            <a:xfrm>
              <a:off x="5625986" y="3245961"/>
              <a:ext cx="2167052" cy="656164"/>
              <a:chOff x="5625986" y="3245961"/>
              <a:chExt cx="2167052" cy="656164"/>
            </a:xfrm>
          </p:grpSpPr>
          <p:sp>
            <p:nvSpPr>
              <p:cNvPr id="233" name="Google Shape;233;p21"/>
              <p:cNvSpPr/>
              <p:nvPr/>
            </p:nvSpPr>
            <p:spPr>
              <a:xfrm rot="-4293261">
                <a:off x="5671190" y="3316022"/>
                <a:ext cx="450159" cy="419693"/>
              </a:xfrm>
              <a:custGeom>
                <a:rect b="b" l="l" r="r" t="t"/>
                <a:pathLst>
                  <a:path extrusionOk="0" h="28819" w="35453">
                    <a:moveTo>
                      <a:pt x="457" y="28820"/>
                    </a:moveTo>
                    <a:cubicBezTo>
                      <a:pt x="-997" y="20109"/>
                      <a:pt x="1875" y="9018"/>
                      <a:pt x="8941" y="3721"/>
                    </a:cubicBezTo>
                    <a:cubicBezTo>
                      <a:pt x="16063" y="-1618"/>
                      <a:pt x="26553" y="540"/>
                      <a:pt x="35454" y="54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4" name="Google Shape;234;p21"/>
              <p:cNvSpPr txBox="1"/>
              <p:nvPr/>
            </p:nvSpPr>
            <p:spPr>
              <a:xfrm>
                <a:off x="5956738" y="3543325"/>
                <a:ext cx="1836300" cy="3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800">
                    <a:solidFill>
                      <a:srgbClr val="FF2D01"/>
                    </a:solidFill>
                    <a:latin typeface="Caveat"/>
                    <a:ea typeface="Caveat"/>
                    <a:cs typeface="Caveat"/>
                    <a:sym typeface="Caveat"/>
                  </a:rPr>
                  <a:t>Medible</a:t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2D01"/>
                  </a:solidFill>
                  <a:latin typeface="Caveat"/>
                  <a:ea typeface="Caveat"/>
                  <a:cs typeface="Caveat"/>
                  <a:sym typeface="Caveat"/>
                </a:endParaRPr>
              </a:p>
            </p:txBody>
          </p:sp>
        </p:grpSp>
      </p:grpSp>
      <p:pic>
        <p:nvPicPr>
          <p:cNvPr id="235" name="Google Shape;235;p21" title="Favicon Mottum oscuro fondo transp-3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00" y="4765300"/>
            <a:ext cx="236652" cy="2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584650" y="1213625"/>
            <a:ext cx="77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Cada nueva normativa ambiental publicada en los BOE puede redefinir el marco de actuación de MITECO en días. </a:t>
            </a:r>
            <a:endParaRPr b="1" sz="1100"/>
          </a:p>
        </p:txBody>
      </p:sp>
      <p:pic>
        <p:nvPicPr>
          <p:cNvPr id="237" name="Google Shape;237;p21" title="Captura de pantalla 2025-06-20 0921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4763025"/>
            <a:ext cx="4111201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70FE413A4C0A469B6FDD73345F14D7" ma:contentTypeVersion="13" ma:contentTypeDescription="Crear nuevo documento." ma:contentTypeScope="" ma:versionID="f77a9e91b4cefc533d4631cdc287c689">
  <xsd:schema xmlns:xsd="http://www.w3.org/2001/XMLSchema" xmlns:xs="http://www.w3.org/2001/XMLSchema" xmlns:p="http://schemas.microsoft.com/office/2006/metadata/properties" xmlns:ns2="b5960713-6905-4abf-aa60-45894f93ba49" targetNamespace="http://schemas.microsoft.com/office/2006/metadata/properties" ma:root="true" ma:fieldsID="1642a48280eff1bce25582ccbbe14508" ns2:_="">
    <xsd:import namespace="b5960713-6905-4abf-aa60-45894f93b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60713-6905-4abf-aa60-45894f93b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dea7e4b4-080f-4af5-898c-d5b6bd791e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960713-6905-4abf-aa60-45894f93ba4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861096E-EE0F-4212-9ECB-BF8388A9C442}"/>
</file>

<file path=customXml/itemProps2.xml><?xml version="1.0" encoding="utf-8"?>
<ds:datastoreItem xmlns:ds="http://schemas.openxmlformats.org/officeDocument/2006/customXml" ds:itemID="{E2FAFCA8-E487-49B1-BE09-730F9099E4DD}"/>
</file>

<file path=customXml/itemProps3.xml><?xml version="1.0" encoding="utf-8"?>
<ds:datastoreItem xmlns:ds="http://schemas.openxmlformats.org/officeDocument/2006/customXml" ds:itemID="{42B5767E-E212-45CF-92AA-1598BAC45BC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0x0101005F70FE413A4C0A469B6FDD73345F14D7</vt:lpwstr>
  </property>
</Properties>
</file>